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82" r:id="rId3"/>
    <p:sldId id="384" r:id="rId4"/>
    <p:sldId id="385" r:id="rId5"/>
    <p:sldId id="383" r:id="rId6"/>
    <p:sldId id="386" r:id="rId7"/>
    <p:sldId id="387" r:id="rId8"/>
    <p:sldId id="388" r:id="rId9"/>
    <p:sldId id="389" r:id="rId10"/>
    <p:sldId id="391" r:id="rId11"/>
    <p:sldId id="392" r:id="rId12"/>
    <p:sldId id="393" r:id="rId13"/>
    <p:sldId id="394" r:id="rId14"/>
    <p:sldId id="397" r:id="rId15"/>
    <p:sldId id="398" r:id="rId16"/>
    <p:sldId id="399" r:id="rId17"/>
    <p:sldId id="400" r:id="rId18"/>
    <p:sldId id="401" r:id="rId19"/>
    <p:sldId id="402" r:id="rId20"/>
    <p:sldId id="403" r:id="rId21"/>
    <p:sldId id="405" r:id="rId22"/>
    <p:sldId id="406" r:id="rId23"/>
    <p:sldId id="407" r:id="rId24"/>
    <p:sldId id="409" r:id="rId25"/>
    <p:sldId id="408" r:id="rId26"/>
    <p:sldId id="410" r:id="rId27"/>
    <p:sldId id="412" r:id="rId28"/>
    <p:sldId id="413" r:id="rId29"/>
    <p:sldId id="414" r:id="rId30"/>
    <p:sldId id="415" r:id="rId31"/>
    <p:sldId id="411"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 tang" initials="jt" lastIdx="1" clrIdx="0">
    <p:extLst>
      <p:ext uri="{19B8F6BF-5375-455C-9EA6-DF929625EA0E}">
        <p15:presenceInfo xmlns:p15="http://schemas.microsoft.com/office/powerpoint/2012/main" userId="S::jian.tang@hec.ca::08ea5e91-e79c-4f6e-a581-0d347d8e89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184"/>
  </p:normalViewPr>
  <p:slideViewPr>
    <p:cSldViewPr snapToGrid="0" snapToObjects="1">
      <p:cViewPr varScale="1">
        <p:scale>
          <a:sx n="163" d="100"/>
          <a:sy n="163" d="100"/>
        </p:scale>
        <p:origin x="15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DMBERT</c:v>
                </c:pt>
              </c:strCache>
            </c:strRef>
          </c:tx>
          <c:spPr>
            <a:solidFill>
              <a:schemeClr val="accent1"/>
            </a:solidFill>
            <a:ln>
              <a:noFill/>
            </a:ln>
            <a:effectLst/>
          </c:spPr>
          <c:invertIfNegative val="0"/>
          <c:cat>
            <c:strRef>
              <c:f>Sheet1!$A$2:$A$5</c:f>
              <c:strCache>
                <c:ptCount val="3"/>
                <c:pt idx="0">
                  <c:v>Precision</c:v>
                </c:pt>
                <c:pt idx="1">
                  <c:v>Recall</c:v>
                </c:pt>
                <c:pt idx="2">
                  <c:v>F-1</c:v>
                </c:pt>
              </c:strCache>
            </c:strRef>
          </c:cat>
          <c:val>
            <c:numRef>
              <c:f>Sheet1!$B$2:$B$5</c:f>
              <c:numCache>
                <c:formatCode>General</c:formatCode>
                <c:ptCount val="4"/>
                <c:pt idx="0">
                  <c:v>70.2</c:v>
                </c:pt>
                <c:pt idx="1">
                  <c:v>78.900000000000006</c:v>
                </c:pt>
                <c:pt idx="2">
                  <c:v>74.3</c:v>
                </c:pt>
              </c:numCache>
            </c:numRef>
          </c:val>
          <c:extLst>
            <c:ext xmlns:c16="http://schemas.microsoft.com/office/drawing/2014/chart" uri="{C3380CC4-5D6E-409C-BE32-E72D297353CC}">
              <c16:uniqueId val="{00000000-9635-4C49-B632-A2E927825705}"/>
            </c:ext>
          </c:extLst>
        </c:ser>
        <c:ser>
          <c:idx val="1"/>
          <c:order val="1"/>
          <c:tx>
            <c:strRef>
              <c:f>Sheet1!$C$1</c:f>
              <c:strCache>
                <c:ptCount val="1"/>
                <c:pt idx="0">
                  <c:v>Data Augmentation</c:v>
                </c:pt>
              </c:strCache>
            </c:strRef>
          </c:tx>
          <c:spPr>
            <a:solidFill>
              <a:schemeClr val="accent2"/>
            </a:solidFill>
            <a:ln>
              <a:noFill/>
            </a:ln>
            <a:effectLst/>
          </c:spPr>
          <c:invertIfNegative val="0"/>
          <c:cat>
            <c:strRef>
              <c:f>Sheet1!$A$2:$A$5</c:f>
              <c:strCache>
                <c:ptCount val="3"/>
                <c:pt idx="0">
                  <c:v>Precision</c:v>
                </c:pt>
                <c:pt idx="1">
                  <c:v>Recall</c:v>
                </c:pt>
                <c:pt idx="2">
                  <c:v>F-1</c:v>
                </c:pt>
              </c:strCache>
            </c:strRef>
          </c:cat>
          <c:val>
            <c:numRef>
              <c:f>Sheet1!$C$2:$C$5</c:f>
              <c:numCache>
                <c:formatCode>General</c:formatCode>
                <c:ptCount val="4"/>
                <c:pt idx="0">
                  <c:v>68.7</c:v>
                </c:pt>
                <c:pt idx="1">
                  <c:v>76.400000000000006</c:v>
                </c:pt>
                <c:pt idx="2">
                  <c:v>72.400000000000006</c:v>
                </c:pt>
              </c:numCache>
            </c:numRef>
          </c:val>
          <c:extLst>
            <c:ext xmlns:c16="http://schemas.microsoft.com/office/drawing/2014/chart" uri="{C3380CC4-5D6E-409C-BE32-E72D297353CC}">
              <c16:uniqueId val="{00000001-9635-4C49-B632-A2E927825705}"/>
            </c:ext>
          </c:extLst>
        </c:ser>
        <c:ser>
          <c:idx val="2"/>
          <c:order val="2"/>
          <c:tx>
            <c:strRef>
              <c:f>Sheet1!$D$1</c:f>
              <c:strCache>
                <c:ptCount val="1"/>
                <c:pt idx="0">
                  <c:v>Intermediate Pretrain</c:v>
                </c:pt>
              </c:strCache>
            </c:strRef>
          </c:tx>
          <c:spPr>
            <a:solidFill>
              <a:schemeClr val="accent3"/>
            </a:solidFill>
            <a:ln>
              <a:noFill/>
            </a:ln>
            <a:effectLst/>
          </c:spPr>
          <c:invertIfNegative val="0"/>
          <c:cat>
            <c:strRef>
              <c:f>Sheet1!$A$2:$A$5</c:f>
              <c:strCache>
                <c:ptCount val="3"/>
                <c:pt idx="0">
                  <c:v>Precision</c:v>
                </c:pt>
                <c:pt idx="1">
                  <c:v>Recall</c:v>
                </c:pt>
                <c:pt idx="2">
                  <c:v>F-1</c:v>
                </c:pt>
              </c:strCache>
            </c:strRef>
          </c:cat>
          <c:val>
            <c:numRef>
              <c:f>Sheet1!$D$2:$D$5</c:f>
              <c:numCache>
                <c:formatCode>General</c:formatCode>
                <c:ptCount val="4"/>
                <c:pt idx="0">
                  <c:v>71.900000000000006</c:v>
                </c:pt>
                <c:pt idx="1">
                  <c:v>78.7</c:v>
                </c:pt>
                <c:pt idx="2">
                  <c:v>75.099999999999994</c:v>
                </c:pt>
              </c:numCache>
            </c:numRef>
          </c:val>
          <c:extLst>
            <c:ext xmlns:c16="http://schemas.microsoft.com/office/drawing/2014/chart" uri="{C3380CC4-5D6E-409C-BE32-E72D297353CC}">
              <c16:uniqueId val="{00000002-9635-4C49-B632-A2E927825705}"/>
            </c:ext>
          </c:extLst>
        </c:ser>
        <c:dLbls>
          <c:showLegendKey val="0"/>
          <c:showVal val="0"/>
          <c:showCatName val="0"/>
          <c:showSerName val="0"/>
          <c:showPercent val="0"/>
          <c:showBubbleSize val="0"/>
        </c:dLbls>
        <c:gapWidth val="219"/>
        <c:overlap val="-27"/>
        <c:axId val="493333199"/>
        <c:axId val="493822495"/>
      </c:barChart>
      <c:catAx>
        <c:axId val="493333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93822495"/>
        <c:crosses val="autoZero"/>
        <c:auto val="1"/>
        <c:lblAlgn val="ctr"/>
        <c:lblOffset val="100"/>
        <c:noMultiLvlLbl val="0"/>
      </c:catAx>
      <c:valAx>
        <c:axId val="493822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93333199"/>
        <c:crosses val="autoZero"/>
        <c:crossBetween val="between"/>
      </c:valAx>
      <c:spPr>
        <a:noFill/>
        <a:ln>
          <a:noFill/>
        </a:ln>
        <a:effectLst/>
      </c:spPr>
    </c:plotArea>
    <c:legend>
      <c:legendPos val="b"/>
      <c:layout>
        <c:manualLayout>
          <c:xMode val="edge"/>
          <c:yMode val="edge"/>
          <c:x val="6.9755105960396932E-3"/>
          <c:y val="0.91090895779842351"/>
          <c:w val="0.89999996091055989"/>
          <c:h val="7.642376684074361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8539E-8443-6F48-83BA-63EC55EE7A21}"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A57DD-ACEC-0746-BA4E-410181BE42CC}" type="slidenum">
              <a:rPr lang="en-US" smtClean="0"/>
              <a:t>‹#›</a:t>
            </a:fld>
            <a:endParaRPr lang="en-US"/>
          </a:p>
        </p:txBody>
      </p:sp>
    </p:spTree>
    <p:extLst>
      <p:ext uri="{BB962C8B-B14F-4D97-AF65-F5344CB8AC3E}">
        <p14:creationId xmlns:p14="http://schemas.microsoft.com/office/powerpoint/2010/main" val="280371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first, I will briefly introduce the event detection task. Event detection is to detect the trigger words from the sentence and classify the event types. The trigger words are the key words or phrases that most clearly evoke the event occurrence. And the event types are typically predefined in the dataset.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a:t>
            </a:fld>
            <a:endParaRPr lang="en-US"/>
          </a:p>
        </p:txBody>
      </p:sp>
    </p:spTree>
    <p:extLst>
      <p:ext uri="{BB962C8B-B14F-4D97-AF65-F5344CB8AC3E}">
        <p14:creationId xmlns:p14="http://schemas.microsoft.com/office/powerpoint/2010/main" val="229005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introduce MAVEN, a massive</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11</a:t>
            </a:fld>
            <a:endParaRPr lang="en-US"/>
          </a:p>
        </p:txBody>
      </p:sp>
    </p:spTree>
    <p:extLst>
      <p:ext uri="{BB962C8B-B14F-4D97-AF65-F5344CB8AC3E}">
        <p14:creationId xmlns:p14="http://schemas.microsoft.com/office/powerpoint/2010/main" val="40282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introduce MAVEN, a massive</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12</a:t>
            </a:fld>
            <a:endParaRPr lang="en-US"/>
          </a:p>
        </p:txBody>
      </p:sp>
    </p:spTree>
    <p:extLst>
      <p:ext uri="{BB962C8B-B14F-4D97-AF65-F5344CB8AC3E}">
        <p14:creationId xmlns:p14="http://schemas.microsoft.com/office/powerpoint/2010/main" val="388871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introduce MAVEN, a massive general domain event detection dataset. It contains 118,732 event mentions and 168 event types, which is much larger than all the existing event detection datasets, and significantly alleviates the data scarcity and low coverage problems.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13</a:t>
            </a:fld>
            <a:endParaRPr lang="en-US"/>
          </a:p>
        </p:txBody>
      </p:sp>
    </p:spTree>
    <p:extLst>
      <p:ext uri="{BB962C8B-B14F-4D97-AF65-F5344CB8AC3E}">
        <p14:creationId xmlns:p14="http://schemas.microsoft.com/office/powerpoint/2010/main" val="327960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construct MAVEN, as first we select 4480 articles from English Wikipedia with help of </a:t>
            </a:r>
            <a:r>
              <a:rPr kumimoji="1" lang="en-US" altLang="zh-CN" dirty="0" err="1"/>
              <a:t>EventWiki</a:t>
            </a:r>
            <a:r>
              <a:rPr kumimoji="1" lang="en-US" altLang="zh-CN" dirty="0"/>
              <a:t>, a knowledge base for major events in Wikipedia. The topic of the selected articles are all about some major events and we believe those articles will contain more basic events.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14</a:t>
            </a:fld>
            <a:endParaRPr lang="en-US"/>
          </a:p>
        </p:txBody>
      </p:sp>
    </p:spTree>
    <p:extLst>
      <p:ext uri="{BB962C8B-B14F-4D97-AF65-F5344CB8AC3E}">
        <p14:creationId xmlns:p14="http://schemas.microsoft.com/office/powerpoint/2010/main" val="2896909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use the event-related frames and their lexical units annotated in </a:t>
            </a:r>
            <a:r>
              <a:rPr kumimoji="1" lang="en-US" altLang="zh-CN" dirty="0" err="1"/>
              <a:t>FrameNet</a:t>
            </a:r>
            <a:r>
              <a:rPr kumimoji="1" lang="en-US" altLang="zh-CN" dirty="0"/>
              <a:t>, a linguistic knowledge base, to select candidates to be annotated from the text. And we use a frame semantic parser to do automatic labeling to save the annotator’s efforts. This is because our event schema is also constructed from </a:t>
            </a:r>
            <a:r>
              <a:rPr kumimoji="1" lang="en-US" altLang="zh-CN" dirty="0" err="1"/>
              <a:t>FrameNet</a:t>
            </a:r>
            <a:r>
              <a:rPr kumimoji="1" lang="en-US" altLang="zh-CN" dirty="0"/>
              <a:t>, which will be introduced later.</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15</a:t>
            </a:fld>
            <a:endParaRPr lang="en-US"/>
          </a:p>
        </p:txBody>
      </p:sp>
    </p:spTree>
    <p:extLst>
      <p:ext uri="{BB962C8B-B14F-4D97-AF65-F5344CB8AC3E}">
        <p14:creationId xmlns:p14="http://schemas.microsoft.com/office/powerpoint/2010/main" val="2630871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organize a two-phrase human annotation. In the first stage, we invite two annotators to annotate the same document independently. In the second stage, a senior annotator will merge the two first-stage results and give the final annotation. This annotation process is following ACE.</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16</a:t>
            </a:fld>
            <a:endParaRPr lang="en-US"/>
          </a:p>
        </p:txBody>
      </p:sp>
    </p:spTree>
    <p:extLst>
      <p:ext uri="{BB962C8B-B14F-4D97-AF65-F5344CB8AC3E}">
        <p14:creationId xmlns:p14="http://schemas.microsoft.com/office/powerpoint/2010/main" val="197866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ensure a good coverage, we derive an event type schema from </a:t>
            </a:r>
            <a:r>
              <a:rPr kumimoji="1" lang="en-US" altLang="zh-CN" dirty="0" err="1"/>
              <a:t>FrameNet</a:t>
            </a:r>
            <a:r>
              <a:rPr kumimoji="1" lang="en-US" altLang="zh-CN" dirty="0"/>
              <a:t>, which covers 168 event types, 74% of the event-related frames of </a:t>
            </a:r>
            <a:r>
              <a:rPr kumimoji="1" lang="en-US" altLang="zh-CN" dirty="0" err="1"/>
              <a:t>FrameNet</a:t>
            </a:r>
            <a:r>
              <a:rPr kumimoji="1" lang="en-US" altLang="zh-CN" dirty="0"/>
              <a:t>. Moreover, we construct a hierarchical event type schema with the inheritance relation of </a:t>
            </a:r>
            <a:r>
              <a:rPr kumimoji="1" lang="en-US" altLang="zh-CN" dirty="0" err="1"/>
              <a:t>FrameNet</a:t>
            </a:r>
            <a:r>
              <a:rPr kumimoji="1" lang="en-US" altLang="zh-CN" dirty="0"/>
              <a:t> and </a:t>
            </a:r>
            <a:r>
              <a:rPr kumimoji="1" lang="en-US" altLang="zh-CN" dirty="0" err="1"/>
              <a:t>HowNet</a:t>
            </a:r>
            <a:r>
              <a:rPr kumimoji="1" lang="en-US" altLang="zh-CN" dirty="0"/>
              <a:t>. The MAVEN schema organizes event types as a tree structure, which may help transfer knowledge from the data-rich coarse-grained types to the long-tail fine-grained types. If you are interested in the whole schema, please refer to our appendix.</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17</a:t>
            </a:fld>
            <a:endParaRPr lang="en-US"/>
          </a:p>
        </p:txBody>
      </p:sp>
    </p:spTree>
    <p:extLst>
      <p:ext uri="{BB962C8B-B14F-4D97-AF65-F5344CB8AC3E}">
        <p14:creationId xmlns:p14="http://schemas.microsoft.com/office/powerpoint/2010/main" val="3284481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data distribution of MAVEN. We can see that the overall distribution is still long-tailed, which is natural. But thanks to the large data scale, 41% MAVEN event types have more than 500 annotated instances and 82% types have more than 100 instances, which will help in model training.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18</a:t>
            </a:fld>
            <a:endParaRPr lang="en-US"/>
          </a:p>
        </p:txBody>
      </p:sp>
    </p:spTree>
    <p:extLst>
      <p:ext uri="{BB962C8B-B14F-4D97-AF65-F5344CB8AC3E}">
        <p14:creationId xmlns:p14="http://schemas.microsoft.com/office/powerpoint/2010/main" val="101228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a:t>
            </a:r>
            <a:r>
              <a:rPr kumimoji="1" lang="zh-CN" altLang="en-US" dirty="0"/>
              <a:t> </a:t>
            </a:r>
            <a:r>
              <a:rPr kumimoji="1" lang="en-US" altLang="zh-CN" dirty="0"/>
              <a:t>key observation is that, in MAVEN, there are much more events in one sentence. Recall the example, there are typically multiple events in one sentence in the natural languages. And considering their correlations, like the birth and baptism, will definitely improve the event detection methods.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19</a:t>
            </a:fld>
            <a:endParaRPr lang="en-US"/>
          </a:p>
        </p:txBody>
      </p:sp>
    </p:spTree>
    <p:extLst>
      <p:ext uri="{BB962C8B-B14F-4D97-AF65-F5344CB8AC3E}">
        <p14:creationId xmlns:p14="http://schemas.microsoft.com/office/powerpoint/2010/main" val="380459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we can see that due to the low coverage of existing datasets like ACE and Rich ERE, there are only about 10% sentences containing more than one event in these datasets. While in MAVEN, the multiple events in one sentence phenomenon is much more common, and, naturally complex, which may encourage further research on this topic.</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20</a:t>
            </a:fld>
            <a:endParaRPr lang="en-US"/>
          </a:p>
        </p:txBody>
      </p:sp>
    </p:spTree>
    <p:extLst>
      <p:ext uri="{BB962C8B-B14F-4D97-AF65-F5344CB8AC3E}">
        <p14:creationId xmlns:p14="http://schemas.microsoft.com/office/powerpoint/2010/main" val="239716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example, we can see that the “born” is a trigger and it triggers a “birth” type event.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3</a:t>
            </a:fld>
            <a:endParaRPr lang="en-US"/>
          </a:p>
        </p:txBody>
      </p:sp>
    </p:spTree>
    <p:extLst>
      <p:ext uri="{BB962C8B-B14F-4D97-AF65-F5344CB8AC3E}">
        <p14:creationId xmlns:p14="http://schemas.microsoft.com/office/powerpoint/2010/main" val="147432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experiments, we implement six state-of-the-art neural models and compare their performance on MAVEN and the widely-used ACE 2005. All the results are averaged over 10 runs and we also report the standard deviations. We can see that the performance on MAVEN are significantly lower than on ACE 2005, which suggests that event detection in the real-world is still challenging and needs further efforts. Secondly, the performance deviations on MAVEN are typically much lower than on ACE 2005. It shows that the small data scale usually cannot stably benchmark models.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21</a:t>
            </a:fld>
            <a:endParaRPr lang="en-US"/>
          </a:p>
        </p:txBody>
      </p:sp>
    </p:spTree>
    <p:extLst>
      <p:ext uri="{BB962C8B-B14F-4D97-AF65-F5344CB8AC3E}">
        <p14:creationId xmlns:p14="http://schemas.microsoft.com/office/powerpoint/2010/main" val="147108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Moreover, the BERT with conditional random field, CRF, as decoder works better on MAVEN, while worse than the DMBERT with a typical </a:t>
            </a:r>
            <a:r>
              <a:rPr kumimoji="1" lang="en-US" altLang="zh-CN" dirty="0" err="1"/>
              <a:t>softmax</a:t>
            </a:r>
            <a:r>
              <a:rPr kumimoji="1" lang="en-US" altLang="zh-CN" dirty="0"/>
              <a:t> output layer on ACE 2005, and so as the </a:t>
            </a:r>
            <a:r>
              <a:rPr kumimoji="1" lang="en-US" altLang="zh-CN" dirty="0" err="1"/>
              <a:t>BiLSTM</a:t>
            </a:r>
            <a:r>
              <a:rPr kumimoji="1" lang="en-US" altLang="zh-CN" dirty="0"/>
              <a:t>. As the main advantage of CRF is to consider multiple event correlations, this is consistent with our observations in the last part.</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22</a:t>
            </a:fld>
            <a:endParaRPr lang="en-US"/>
          </a:p>
        </p:txBody>
      </p:sp>
    </p:spTree>
    <p:extLst>
      <p:ext uri="{BB962C8B-B14F-4D97-AF65-F5344CB8AC3E}">
        <p14:creationId xmlns:p14="http://schemas.microsoft.com/office/powerpoint/2010/main" val="2927109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 point is that, surprisingly, the </a:t>
            </a:r>
            <a:r>
              <a:rPr kumimoji="1" lang="en-US" altLang="zh-CN" dirty="0" err="1"/>
              <a:t>BiLSTM</a:t>
            </a:r>
            <a:r>
              <a:rPr kumimoji="1" lang="en-US" altLang="zh-CN" dirty="0"/>
              <a:t> models work even better than BERT on ACE 2005 in our experiments, which may also because the testing instability of the small dataset.</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23</a:t>
            </a:fld>
            <a:endParaRPr lang="en-US"/>
          </a:p>
        </p:txBody>
      </p:sp>
    </p:spTree>
    <p:extLst>
      <p:ext uri="{BB962C8B-B14F-4D97-AF65-F5344CB8AC3E}">
        <p14:creationId xmlns:p14="http://schemas.microsoft.com/office/powerpoint/2010/main" val="4024543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see whether the more data and more event types of MAVEN are sufficient, we study the effect of data size and the number of event types. At first, we randomly choose certain </a:t>
            </a:r>
            <a:r>
              <a:rPr kumimoji="1" lang="en-US" altLang="zh-CN" dirty="0" err="1"/>
              <a:t>percents</a:t>
            </a:r>
            <a:r>
              <a:rPr kumimoji="1" lang="en-US" altLang="zh-CN" dirty="0"/>
              <a:t> of MAVEN training documents and see the whole test set performance of models trained on these subsets. We can see that MAVEN can sufficiently train the models, and when at existing </a:t>
            </a:r>
            <a:r>
              <a:rPr kumimoji="1" lang="en-US" altLang="zh-CN" dirty="0" err="1"/>
              <a:t>datasets’</a:t>
            </a:r>
            <a:r>
              <a:rPr kumimoji="1" lang="en-US" altLang="zh-CN" dirty="0"/>
              <a:t> scale, may get unreliable results.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24</a:t>
            </a:fld>
            <a:endParaRPr lang="en-US"/>
          </a:p>
        </p:txBody>
      </p:sp>
    </p:spTree>
    <p:extLst>
      <p:ext uri="{BB962C8B-B14F-4D97-AF65-F5344CB8AC3E}">
        <p14:creationId xmlns:p14="http://schemas.microsoft.com/office/powerpoint/2010/main" val="2152748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same way, we observe model performance on different </a:t>
            </a:r>
            <a:r>
              <a:rPr kumimoji="1" lang="en-US" altLang="zh-CN" dirty="0" err="1"/>
              <a:t>percents</a:t>
            </a:r>
            <a:r>
              <a:rPr kumimoji="1" lang="en-US" altLang="zh-CN" dirty="0"/>
              <a:t> of event types. </a:t>
            </a:r>
            <a:r>
              <a:rPr lang="en-US" altLang="zh-CN" sz="1200" kern="1200" dirty="0">
                <a:solidFill>
                  <a:schemeClr val="tx1"/>
                </a:solidFill>
                <a:effectLst/>
                <a:latin typeface="+mn-lt"/>
                <a:ea typeface="+mn-ea"/>
                <a:cs typeface="+mn-cs"/>
              </a:rPr>
              <a:t>With the increase in the number of event types, we can observe significant performance drops, which shows the challenge brought by the high coverage of MAVEN.</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25</a:t>
            </a:fld>
            <a:endParaRPr lang="en-US"/>
          </a:p>
        </p:txBody>
      </p:sp>
    </p:spTree>
    <p:extLst>
      <p:ext uri="{BB962C8B-B14F-4D97-AF65-F5344CB8AC3E}">
        <p14:creationId xmlns:p14="http://schemas.microsoft.com/office/powerpoint/2010/main" val="317835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Another</a:t>
            </a:r>
            <a:r>
              <a:rPr kumimoji="1" lang="zh-CN" altLang="en-US" dirty="0"/>
              <a:t> </a:t>
            </a:r>
            <a:r>
              <a:rPr kumimoji="1" lang="en-US" altLang="zh-CN" dirty="0"/>
              <a:t>question we want to study is that: </a:t>
            </a:r>
            <a:r>
              <a:rPr lang="en-US" altLang="zh-CN" sz="1200" kern="1200" dirty="0">
                <a:solidFill>
                  <a:schemeClr val="tx1"/>
                </a:solidFill>
                <a:effectLst/>
                <a:latin typeface="+mn-lt"/>
                <a:ea typeface="+mn-ea"/>
                <a:cs typeface="+mn-cs"/>
              </a:rPr>
              <a:t>whether the general event detection knowledge learned on MAVEN can transfer to other event detection tasks that do not have sufficient data. We explore two knowledge transfer ways: Direct data augmentation and intermediate pretraining. The data augmentation is to direct add the MAVEN instances which can be mapped into ACE 2005 into the ACE training set. The intermediate pretraining is to first train the BERT model on MAVEN and further finetune it on ACE 2005. We can see that the data augmentation even harms the performance, which may because the two datasets come from different textual domains. But the intermediate pretraining improves performance to some extent, which suggests it is worth to explore how to apply more advanced transfer learning methods to improve low-resource event detection tasks with MAVEN.</a:t>
            </a:r>
            <a:endParaRPr lang="en-US" altLang="zh-CN" dirty="0"/>
          </a:p>
        </p:txBody>
      </p:sp>
      <p:sp>
        <p:nvSpPr>
          <p:cNvPr id="4" name="灯片编号占位符 3"/>
          <p:cNvSpPr>
            <a:spLocks noGrp="1"/>
          </p:cNvSpPr>
          <p:nvPr>
            <p:ph type="sldNum" sz="quarter" idx="5"/>
          </p:nvPr>
        </p:nvSpPr>
        <p:spPr/>
        <p:txBody>
          <a:bodyPr/>
          <a:lstStyle/>
          <a:p>
            <a:fld id="{6DFA57DD-ACEC-0746-BA4E-410181BE42CC}" type="slidenum">
              <a:rPr lang="en-US" smtClean="0"/>
              <a:t>26</a:t>
            </a:fld>
            <a:endParaRPr lang="en-US"/>
          </a:p>
        </p:txBody>
      </p:sp>
    </p:spTree>
    <p:extLst>
      <p:ext uri="{BB962C8B-B14F-4D97-AF65-F5344CB8AC3E}">
        <p14:creationId xmlns:p14="http://schemas.microsoft.com/office/powerpoint/2010/main" val="1042425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do error analysis on the development set for the models. </a:t>
            </a:r>
          </a:p>
        </p:txBody>
      </p:sp>
      <p:sp>
        <p:nvSpPr>
          <p:cNvPr id="4" name="灯片编号占位符 3"/>
          <p:cNvSpPr>
            <a:spLocks noGrp="1"/>
          </p:cNvSpPr>
          <p:nvPr>
            <p:ph type="sldNum" sz="quarter" idx="5"/>
          </p:nvPr>
        </p:nvSpPr>
        <p:spPr/>
        <p:txBody>
          <a:bodyPr/>
          <a:lstStyle/>
          <a:p>
            <a:fld id="{6DFA57DD-ACEC-0746-BA4E-410181BE42CC}" type="slidenum">
              <a:rPr lang="en-US" smtClean="0"/>
              <a:t>27</a:t>
            </a:fld>
            <a:endParaRPr lang="en-US"/>
          </a:p>
        </p:txBody>
      </p:sp>
    </p:spTree>
    <p:extLst>
      <p:ext uri="{BB962C8B-B14F-4D97-AF65-F5344CB8AC3E}">
        <p14:creationId xmlns:p14="http://schemas.microsoft.com/office/powerpoint/2010/main" val="408527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The</a:t>
            </a:r>
            <a:r>
              <a:rPr lang="en-US" altLang="zh-CN" sz="1200" kern="1200" dirty="0" err="1">
                <a:solidFill>
                  <a:schemeClr val="tx1"/>
                </a:solidFill>
                <a:effectLst/>
                <a:latin typeface="+mn-lt"/>
                <a:ea typeface="+mn-ea"/>
                <a:cs typeface="+mn-cs"/>
              </a:rPr>
              <a:t>“Identification</a:t>
            </a:r>
            <a:r>
              <a:rPr lang="en-US" altLang="zh-CN" sz="1200" kern="1200" dirty="0">
                <a:solidFill>
                  <a:schemeClr val="tx1"/>
                </a:solidFill>
                <a:effectLst/>
                <a:latin typeface="+mn-lt"/>
                <a:ea typeface="+mn-ea"/>
                <a:cs typeface="+mn-cs"/>
              </a:rPr>
              <a:t> Mistakes” means misclassifying negative instances into positive types (FP) or positive to negative. This is the the most common mistake of all the models. It indicates that identifying event semantics from various and complex language expressions is still challenging.</a:t>
            </a:r>
            <a:endParaRPr lang="en-US" altLang="zh-CN" dirty="0"/>
          </a:p>
        </p:txBody>
      </p:sp>
      <p:sp>
        <p:nvSpPr>
          <p:cNvPr id="4" name="灯片编号占位符 3"/>
          <p:cNvSpPr>
            <a:spLocks noGrp="1"/>
          </p:cNvSpPr>
          <p:nvPr>
            <p:ph type="sldNum" sz="quarter" idx="5"/>
          </p:nvPr>
        </p:nvSpPr>
        <p:spPr/>
        <p:txBody>
          <a:bodyPr/>
          <a:lstStyle/>
          <a:p>
            <a:fld id="{6DFA57DD-ACEC-0746-BA4E-410181BE42CC}" type="slidenum">
              <a:rPr lang="en-US" smtClean="0"/>
              <a:t>28</a:t>
            </a:fld>
            <a:endParaRPr lang="en-US"/>
          </a:p>
        </p:txBody>
      </p:sp>
    </p:spTree>
    <p:extLst>
      <p:ext uri="{BB962C8B-B14F-4D97-AF65-F5344CB8AC3E}">
        <p14:creationId xmlns:p14="http://schemas.microsoft.com/office/powerpoint/2010/main" val="179724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“Parent-Children” indicates misclassifying instances into their parent or children types in our tree-structure hierarchical event schema, and “Between Siblings” indicates misclassifying into the sibling types. It shows that existing models typically cannot well distinguish close event types, and our hierarchical event type schema may help to this point.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DFA57DD-ACEC-0746-BA4E-410181BE42CC}" type="slidenum">
              <a:rPr lang="en-US" smtClean="0"/>
              <a:t>29</a:t>
            </a:fld>
            <a:endParaRPr lang="en-US"/>
          </a:p>
        </p:txBody>
      </p:sp>
    </p:spTree>
    <p:extLst>
      <p:ext uri="{BB962C8B-B14F-4D97-AF65-F5344CB8AC3E}">
        <p14:creationId xmlns:p14="http://schemas.microsoft.com/office/powerpoint/2010/main" val="3940571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“Into Top 50%” indicates misclassifying into event types with top 50% amounts of data. This shows the influence of data imbalance. And our hierarchical schema may also help in knowledge transfer to the long-tail types.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6DFA57DD-ACEC-0746-BA4E-410181BE42CC}" type="slidenum">
              <a:rPr lang="en-US" smtClean="0"/>
              <a:t>30</a:t>
            </a:fld>
            <a:endParaRPr lang="en-US"/>
          </a:p>
        </p:txBody>
      </p:sp>
    </p:spTree>
    <p:extLst>
      <p:ext uri="{BB962C8B-B14F-4D97-AF65-F5344CB8AC3E}">
        <p14:creationId xmlns:p14="http://schemas.microsoft.com/office/powerpoint/2010/main" val="169782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 word “baptized” is also a trigger</a:t>
            </a:r>
            <a:r>
              <a:rPr kumimoji="1" lang="zh-CN" altLang="en-US" dirty="0"/>
              <a:t> </a:t>
            </a:r>
            <a:r>
              <a:rPr kumimoji="1" lang="en-US" altLang="zh-CN" dirty="0"/>
              <a:t>for a “Baptism” event. In short, the event detection task is to detect the event of specific types from text.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4</a:t>
            </a:fld>
            <a:endParaRPr lang="en-US"/>
          </a:p>
        </p:txBody>
      </p:sp>
    </p:spTree>
    <p:extLst>
      <p:ext uri="{BB962C8B-B14F-4D97-AF65-F5344CB8AC3E}">
        <p14:creationId xmlns:p14="http://schemas.microsoft.com/office/powerpoint/2010/main" val="543772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summarize, in this paper, we present MAVEN dataset, which is large scale, human labeled and with high coverage. And we explore further directions with experiments and analysis, such as modeling multiple events in one sentence, detecting long-tail types, and our hierarchical schema may help in this topic, and do knowledge transfer to other event detection tasks.</a:t>
            </a:r>
          </a:p>
        </p:txBody>
      </p:sp>
      <p:sp>
        <p:nvSpPr>
          <p:cNvPr id="4" name="灯片编号占位符 3"/>
          <p:cNvSpPr>
            <a:spLocks noGrp="1"/>
          </p:cNvSpPr>
          <p:nvPr>
            <p:ph type="sldNum" sz="quarter" idx="5"/>
          </p:nvPr>
        </p:nvSpPr>
        <p:spPr/>
        <p:txBody>
          <a:bodyPr/>
          <a:lstStyle/>
          <a:p>
            <a:fld id="{6DFA57DD-ACEC-0746-BA4E-410181BE42CC}" type="slidenum">
              <a:rPr lang="en-US" smtClean="0"/>
              <a:t>31</a:t>
            </a:fld>
            <a:endParaRPr lang="en-US"/>
          </a:p>
        </p:txBody>
      </p:sp>
    </p:spTree>
    <p:extLst>
      <p:ext uri="{BB962C8B-B14F-4D97-AF65-F5344CB8AC3E}">
        <p14:creationId xmlns:p14="http://schemas.microsoft.com/office/powerpoint/2010/main" val="2353263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 for listening and questions are welcomed. You can scan the QR codes to get our source codes. We also run a competition on the </a:t>
            </a:r>
            <a:r>
              <a:rPr kumimoji="1" lang="en-US" altLang="zh-CN" dirty="0" err="1"/>
              <a:t>CodaLab</a:t>
            </a:r>
            <a:r>
              <a:rPr kumimoji="1" lang="en-US" altLang="zh-CN" dirty="0"/>
              <a:t>. Welcome to submit your results!</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32</a:t>
            </a:fld>
            <a:endParaRPr lang="en-US"/>
          </a:p>
        </p:txBody>
      </p:sp>
    </p:spTree>
    <p:extLst>
      <p:ext uri="{BB962C8B-B14F-4D97-AF65-F5344CB8AC3E}">
        <p14:creationId xmlns:p14="http://schemas.microsoft.com/office/powerpoint/2010/main" val="425233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Event detection is an important information extraction task and fundamental to event extraction and various NLP applications. There are also many advanced models are developed to push event detection forward. However, the event detection benchmarks are upgraded slowly and suffer two important issues: Data scarcity and Low coverage.</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5</a:t>
            </a:fld>
            <a:endParaRPr lang="en-US"/>
          </a:p>
        </p:txBody>
      </p:sp>
    </p:spTree>
    <p:extLst>
      <p:ext uri="{BB962C8B-B14F-4D97-AF65-F5344CB8AC3E}">
        <p14:creationId xmlns:p14="http://schemas.microsoft.com/office/powerpoint/2010/main" val="17183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statistics for the most widely-used existing event detection dataset ACE 2005.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6</a:t>
            </a:fld>
            <a:endParaRPr lang="en-US"/>
          </a:p>
        </p:txBody>
      </p:sp>
    </p:spTree>
    <p:extLst>
      <p:ext uri="{BB962C8B-B14F-4D97-AF65-F5344CB8AC3E}">
        <p14:creationId xmlns:p14="http://schemas.microsoft.com/office/powerpoint/2010/main" val="181932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see it only contains about 600 documents and 5000 events in total</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7</a:t>
            </a:fld>
            <a:endParaRPr lang="en-US"/>
          </a:p>
        </p:txBody>
      </p:sp>
    </p:spTree>
    <p:extLst>
      <p:ext uri="{BB962C8B-B14F-4D97-AF65-F5344CB8AC3E}">
        <p14:creationId xmlns:p14="http://schemas.microsoft.com/office/powerpoint/2010/main" val="332439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covers only 33 event types. Specifically,8 event types and 33 subtypes.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8</a:t>
            </a:fld>
            <a:endParaRPr lang="en-US"/>
          </a:p>
        </p:txBody>
      </p:sp>
    </p:spTree>
    <p:extLst>
      <p:ext uri="{BB962C8B-B14F-4D97-AF65-F5344CB8AC3E}">
        <p14:creationId xmlns:p14="http://schemas.microsoft.com/office/powerpoint/2010/main" val="146674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due to the inherent data imbalance, 20 of its 33 event types only have fewer than 100 annotated instances.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9</a:t>
            </a:fld>
            <a:endParaRPr lang="en-US"/>
          </a:p>
        </p:txBody>
      </p:sp>
    </p:spTree>
    <p:extLst>
      <p:ext uri="{BB962C8B-B14F-4D97-AF65-F5344CB8AC3E}">
        <p14:creationId xmlns:p14="http://schemas.microsoft.com/office/powerpoint/2010/main" val="79407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the more detailed statistics.</a:t>
            </a:r>
            <a:r>
              <a:rPr lang="en-US" altLang="zh-CN" dirty="0"/>
              <a:t> We can say the small data scale of existing datasets cannot sufficiently train and stably benchmark the rising complex modern neural models. And their limited event types cannot well cover general-domain events, which limits the applications of event detection models. </a:t>
            </a:r>
            <a:endParaRPr kumimoji="1" lang="zh-CN" altLang="en-US" dirty="0"/>
          </a:p>
        </p:txBody>
      </p:sp>
      <p:sp>
        <p:nvSpPr>
          <p:cNvPr id="4" name="灯片编号占位符 3"/>
          <p:cNvSpPr>
            <a:spLocks noGrp="1"/>
          </p:cNvSpPr>
          <p:nvPr>
            <p:ph type="sldNum" sz="quarter" idx="5"/>
          </p:nvPr>
        </p:nvSpPr>
        <p:spPr/>
        <p:txBody>
          <a:bodyPr/>
          <a:lstStyle/>
          <a:p>
            <a:fld id="{6DFA57DD-ACEC-0746-BA4E-410181BE42CC}" type="slidenum">
              <a:rPr lang="en-US" smtClean="0"/>
              <a:t>10</a:t>
            </a:fld>
            <a:endParaRPr lang="en-US"/>
          </a:p>
        </p:txBody>
      </p:sp>
    </p:spTree>
    <p:extLst>
      <p:ext uri="{BB962C8B-B14F-4D97-AF65-F5344CB8AC3E}">
        <p14:creationId xmlns:p14="http://schemas.microsoft.com/office/powerpoint/2010/main" val="4008634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FFE8-CE01-EC4F-BFFF-EDC65E0584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39DF38-A955-C347-A0D7-7789F9E1E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4A328-1E84-044C-A5EE-31DA14E788D8}"/>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C1E0C58D-943F-194E-A262-9EDC2174D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72E9B-F265-2144-A574-7D744F9216B1}"/>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22736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7F9D-221D-5F42-A63D-61FE8F87EE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F5AB5-2F3D-8343-8DA9-BFECDDDE60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AD002-1F82-5E44-ABFC-5B56183C22B4}"/>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4CD84952-1D6A-EB4F-896A-A257313FB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90D52-6691-5C4E-A76D-561130B55498}"/>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3054853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60F56-499A-EA4F-84BA-8CA35D0D1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1BE9DA-2AF8-784D-AC31-9BBA267C96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CCF6C-519A-334C-84C4-D4D0FF7C57C5}"/>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BAD67D94-6A60-2A4C-B5B0-E17707EF7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81C98-61DC-264C-BD30-86E10B6D4A44}"/>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347157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A135-C54C-5343-8283-94A9EC8655B2}"/>
              </a:ext>
            </a:extLst>
          </p:cNvPr>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3196716-DFD8-7148-B8AA-89D4FE74F6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2E767-FE2E-D340-BCE7-9A023ECBBA6D}"/>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96FBA0C5-8187-CF4A-A42A-E031EDF88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CD3FF-578A-2C4B-AFF2-69BC7DC45798}"/>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38637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55CD-A225-0642-86E9-3BCBC756F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1EB600-E4D0-6248-B138-6DBA678B5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5CEA9A-70CF-3D49-B0AB-4EA730BFA521}"/>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1BF59D7C-3099-5245-A0BA-F0E677EDE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D9118-1F9D-9543-8546-0C00BE7B438C}"/>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88737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ED52-70D6-D641-BA26-C64EB1463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A7525-F369-1444-83B5-2520D6490A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F6E9A-9F77-E14B-A8D2-F545B5D088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B83AFD-E953-5341-989B-EB301AF36FE5}"/>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6" name="Footer Placeholder 5">
            <a:extLst>
              <a:ext uri="{FF2B5EF4-FFF2-40B4-BE49-F238E27FC236}">
                <a16:creationId xmlns:a16="http://schemas.microsoft.com/office/drawing/2014/main" id="{4236AF8A-8F6F-094D-847B-7217C6D4C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BA808-3C68-F147-9369-DC11BC2321D4}"/>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73245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F709-E0D0-5446-B8F1-EB745C17CC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363BD-3081-F64D-82D2-11F744CEC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78272F-1740-CD42-9D60-5372AEBD95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41E9F-76C8-D648-A5B5-CEF356F72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F4AADD-5B98-7444-95EB-84B357869C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B1AC4-0769-6549-9324-77FDB55D524A}"/>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8" name="Footer Placeholder 7">
            <a:extLst>
              <a:ext uri="{FF2B5EF4-FFF2-40B4-BE49-F238E27FC236}">
                <a16:creationId xmlns:a16="http://schemas.microsoft.com/office/drawing/2014/main" id="{7ED94FC4-A6C9-2148-9E9D-D129C042A6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4CE8A7-0C0C-6343-AB51-6E549323091B}"/>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307671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F49B-95DC-8141-A47B-B61719CFF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7DA27D-6BBF-2141-AEAC-7DABD69D457A}"/>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4" name="Footer Placeholder 3">
            <a:extLst>
              <a:ext uri="{FF2B5EF4-FFF2-40B4-BE49-F238E27FC236}">
                <a16:creationId xmlns:a16="http://schemas.microsoft.com/office/drawing/2014/main" id="{4F9F6D51-8F3E-C54B-98FC-584E2F113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74D6E0-3F2D-F14C-9F7B-36E08F47D966}"/>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400303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5BD41-ECB1-5242-B513-5C3AC7F9ADC5}"/>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3" name="Footer Placeholder 2">
            <a:extLst>
              <a:ext uri="{FF2B5EF4-FFF2-40B4-BE49-F238E27FC236}">
                <a16:creationId xmlns:a16="http://schemas.microsoft.com/office/drawing/2014/main" id="{1831BD4C-3187-1F45-8C07-54D13B8FC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7C581F-60BC-F448-8A4A-FA05D8A278F6}"/>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92713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152B-F560-9844-98C0-126654DE9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B23905-B856-0143-AE0F-2AAFEB40B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EFFF2-1ECB-5142-B550-E79EE1BF1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1AE2D0-4905-C24D-92AC-75ED943B29F1}"/>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6" name="Footer Placeholder 5">
            <a:extLst>
              <a:ext uri="{FF2B5EF4-FFF2-40B4-BE49-F238E27FC236}">
                <a16:creationId xmlns:a16="http://schemas.microsoft.com/office/drawing/2014/main" id="{7C98DD68-B579-D44F-AC31-E500383E6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7B767-9C5A-7F4B-9CD6-745E07E850CA}"/>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108658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CB2B-3AC0-BA49-A31C-B67B1DA65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9BFA5-5203-644E-8B11-A0E699C27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E6E1D-00BE-6E4D-9BD6-D3C91B072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5080E0-ADF9-A644-A68B-83D7238C0984}"/>
              </a:ext>
            </a:extLst>
          </p:cNvPr>
          <p:cNvSpPr>
            <a:spLocks noGrp="1"/>
          </p:cNvSpPr>
          <p:nvPr>
            <p:ph type="dt" sz="half" idx="10"/>
          </p:nvPr>
        </p:nvSpPr>
        <p:spPr/>
        <p:txBody>
          <a:bodyPr/>
          <a:lstStyle/>
          <a:p>
            <a:fld id="{2847124D-1775-3D40-83B4-329A14C57778}" type="datetimeFigureOut">
              <a:rPr lang="en-US" smtClean="0"/>
              <a:t>10/26/20</a:t>
            </a:fld>
            <a:endParaRPr lang="en-US"/>
          </a:p>
        </p:txBody>
      </p:sp>
      <p:sp>
        <p:nvSpPr>
          <p:cNvPr id="6" name="Footer Placeholder 5">
            <a:extLst>
              <a:ext uri="{FF2B5EF4-FFF2-40B4-BE49-F238E27FC236}">
                <a16:creationId xmlns:a16="http://schemas.microsoft.com/office/drawing/2014/main" id="{554E82B5-4668-DA43-9D05-347ED5C19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3DC2B-58B0-E84A-96C5-CD7A438CB62F}"/>
              </a:ext>
            </a:extLst>
          </p:cNvPr>
          <p:cNvSpPr>
            <a:spLocks noGrp="1"/>
          </p:cNvSpPr>
          <p:nvPr>
            <p:ph type="sldNum" sz="quarter" idx="12"/>
          </p:nvPr>
        </p:nvSpPr>
        <p:spPr/>
        <p:txBody>
          <a:bodyPr/>
          <a:lstStyle/>
          <a:p>
            <a:fld id="{E56F2E77-168A-5F41-8026-74F8473F8406}" type="slidenum">
              <a:rPr lang="en-US" smtClean="0"/>
              <a:t>‹#›</a:t>
            </a:fld>
            <a:endParaRPr lang="en-US"/>
          </a:p>
        </p:txBody>
      </p:sp>
    </p:spTree>
    <p:extLst>
      <p:ext uri="{BB962C8B-B14F-4D97-AF65-F5344CB8AC3E}">
        <p14:creationId xmlns:p14="http://schemas.microsoft.com/office/powerpoint/2010/main" val="296933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00959-6852-2647-83E5-60AA1A062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B78288-8B0E-564E-B767-FD2F94315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B8F4C-7D3E-A344-AA74-AC1F277E3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47124D-1775-3D40-83B4-329A14C57778}" type="datetimeFigureOut">
              <a:rPr lang="en-US" smtClean="0"/>
              <a:t>10/26/20</a:t>
            </a:fld>
            <a:endParaRPr lang="en-US"/>
          </a:p>
        </p:txBody>
      </p:sp>
      <p:sp>
        <p:nvSpPr>
          <p:cNvPr id="5" name="Footer Placeholder 4">
            <a:extLst>
              <a:ext uri="{FF2B5EF4-FFF2-40B4-BE49-F238E27FC236}">
                <a16:creationId xmlns:a16="http://schemas.microsoft.com/office/drawing/2014/main" id="{5DEAFF5E-5083-5C4F-B1B3-A14BFEAD73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FFAC72-E510-CA40-881E-670F0E807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F2E77-168A-5F41-8026-74F8473F8406}" type="slidenum">
              <a:rPr lang="en-US" smtClean="0"/>
              <a:t>‹#›</a:t>
            </a:fld>
            <a:endParaRPr lang="en-US"/>
          </a:p>
        </p:txBody>
      </p:sp>
    </p:spTree>
    <p:extLst>
      <p:ext uri="{BB962C8B-B14F-4D97-AF65-F5344CB8AC3E}">
        <p14:creationId xmlns:p14="http://schemas.microsoft.com/office/powerpoint/2010/main" val="853832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97F7-93F9-B744-B1FB-A0C540F71538}"/>
              </a:ext>
            </a:extLst>
          </p:cNvPr>
          <p:cNvSpPr>
            <a:spLocks noGrp="1"/>
          </p:cNvSpPr>
          <p:nvPr>
            <p:ph type="ctrTitle"/>
          </p:nvPr>
        </p:nvSpPr>
        <p:spPr>
          <a:xfrm>
            <a:off x="22437" y="1186516"/>
            <a:ext cx="12226835" cy="1571931"/>
          </a:xfrm>
        </p:spPr>
        <p:txBody>
          <a:bodyPr>
            <a:normAutofit fontScale="90000"/>
          </a:bodyPr>
          <a:lstStyle/>
          <a:p>
            <a:r>
              <a:rPr lang="en-US" altLang="zh-CN" b="1" dirty="0">
                <a:solidFill>
                  <a:srgbClr val="7030A0"/>
                </a:solidFill>
              </a:rPr>
              <a:t>MAVEN: A Massive General Domain Event Detection Dataset</a:t>
            </a:r>
            <a:endParaRPr lang="en-US" sz="5400" b="1" dirty="0">
              <a:solidFill>
                <a:srgbClr val="7030A0"/>
              </a:solidFill>
            </a:endParaRPr>
          </a:p>
        </p:txBody>
      </p:sp>
      <p:sp>
        <p:nvSpPr>
          <p:cNvPr id="3" name="Subtitle 2">
            <a:extLst>
              <a:ext uri="{FF2B5EF4-FFF2-40B4-BE49-F238E27FC236}">
                <a16:creationId xmlns:a16="http://schemas.microsoft.com/office/drawing/2014/main" id="{6ECE4EED-0415-334E-9515-C1EAD0CE4462}"/>
              </a:ext>
            </a:extLst>
          </p:cNvPr>
          <p:cNvSpPr>
            <a:spLocks noGrp="1"/>
          </p:cNvSpPr>
          <p:nvPr>
            <p:ph type="subTitle" idx="1"/>
          </p:nvPr>
        </p:nvSpPr>
        <p:spPr>
          <a:xfrm>
            <a:off x="1563854" y="3433864"/>
            <a:ext cx="9144000" cy="1655762"/>
          </a:xfrm>
        </p:spPr>
        <p:txBody>
          <a:bodyPr>
            <a:normAutofit/>
          </a:bodyPr>
          <a:lstStyle/>
          <a:p>
            <a:r>
              <a:rPr lang="en-US" altLang="zh-CN" b="1" dirty="0"/>
              <a:t>Xiaozhi Wang</a:t>
            </a:r>
            <a:r>
              <a:rPr lang="en-US" altLang="zh-CN" baseline="30000" dirty="0"/>
              <a:t>1</a:t>
            </a:r>
            <a:r>
              <a:rPr lang="en-US" altLang="zh-CN" b="1" dirty="0"/>
              <a:t>, </a:t>
            </a:r>
            <a:r>
              <a:rPr lang="en-US" altLang="zh-CN" dirty="0" err="1"/>
              <a:t>Ziqi</a:t>
            </a:r>
            <a:r>
              <a:rPr lang="en-US" altLang="zh-CN" dirty="0"/>
              <a:t> Wang</a:t>
            </a:r>
            <a:r>
              <a:rPr lang="en-US" altLang="zh-CN" baseline="30000" dirty="0"/>
              <a:t>1</a:t>
            </a:r>
            <a:r>
              <a:rPr lang="en-US" altLang="zh-CN" dirty="0"/>
              <a:t>, Xu Han</a:t>
            </a:r>
            <a:r>
              <a:rPr lang="en-US" altLang="zh-CN" baseline="30000" dirty="0"/>
              <a:t>1</a:t>
            </a:r>
            <a:r>
              <a:rPr lang="en-US" altLang="zh-CN" dirty="0"/>
              <a:t>, </a:t>
            </a:r>
            <a:r>
              <a:rPr lang="en-US" altLang="zh-CN" dirty="0" err="1"/>
              <a:t>Wangyi</a:t>
            </a:r>
            <a:r>
              <a:rPr lang="en-US" altLang="zh-CN" dirty="0"/>
              <a:t> Jiang</a:t>
            </a:r>
            <a:r>
              <a:rPr lang="en-US" altLang="zh-CN" baseline="30000" dirty="0"/>
              <a:t>1</a:t>
            </a:r>
            <a:r>
              <a:rPr lang="en-US" altLang="zh-CN" dirty="0"/>
              <a:t>, Rong Han</a:t>
            </a:r>
            <a:r>
              <a:rPr lang="en-US" altLang="zh-CN" baseline="30000" dirty="0"/>
              <a:t>1</a:t>
            </a:r>
            <a:r>
              <a:rPr lang="en-US" altLang="zh-CN" dirty="0"/>
              <a:t>, </a:t>
            </a:r>
            <a:r>
              <a:rPr lang="en-US" altLang="zh-CN" dirty="0" err="1"/>
              <a:t>Zhiyuan</a:t>
            </a:r>
            <a:r>
              <a:rPr lang="en-US" altLang="zh-CN" dirty="0"/>
              <a:t> Liu</a:t>
            </a:r>
            <a:r>
              <a:rPr lang="en-US" altLang="zh-CN" baseline="30000" dirty="0"/>
              <a:t>1</a:t>
            </a:r>
            <a:r>
              <a:rPr lang="en-US" altLang="zh-CN" dirty="0"/>
              <a:t>, </a:t>
            </a:r>
            <a:r>
              <a:rPr lang="en-US" altLang="zh-CN" dirty="0" err="1"/>
              <a:t>Juanzi</a:t>
            </a:r>
            <a:r>
              <a:rPr lang="en-US" altLang="zh-CN" dirty="0"/>
              <a:t> Li</a:t>
            </a:r>
            <a:r>
              <a:rPr lang="en-US" altLang="zh-CN" baseline="30000" dirty="0"/>
              <a:t>1</a:t>
            </a:r>
            <a:r>
              <a:rPr lang="en-US" altLang="zh-CN" dirty="0"/>
              <a:t>, Peng Li</a:t>
            </a:r>
            <a:r>
              <a:rPr lang="en-US" altLang="zh-CN" baseline="30000" dirty="0"/>
              <a:t>2</a:t>
            </a:r>
            <a:r>
              <a:rPr lang="en-US" altLang="zh-CN" dirty="0"/>
              <a:t>,  </a:t>
            </a:r>
            <a:r>
              <a:rPr lang="en-US" altLang="zh-CN" dirty="0" err="1"/>
              <a:t>Yankai</a:t>
            </a:r>
            <a:r>
              <a:rPr lang="en-US" altLang="zh-CN" dirty="0"/>
              <a:t> Lin</a:t>
            </a:r>
            <a:r>
              <a:rPr lang="en-US" altLang="zh-CN" baseline="30000" dirty="0"/>
              <a:t>2</a:t>
            </a:r>
            <a:r>
              <a:rPr lang="en-US" altLang="zh-CN" dirty="0"/>
              <a:t>, </a:t>
            </a:r>
            <a:r>
              <a:rPr lang="en-US" altLang="zh-CN" dirty="0" err="1"/>
              <a:t>Jie</a:t>
            </a:r>
            <a:r>
              <a:rPr lang="en-US" altLang="zh-CN" dirty="0"/>
              <a:t> Zhou</a:t>
            </a:r>
            <a:r>
              <a:rPr lang="en-US" altLang="zh-CN" baseline="30000" dirty="0"/>
              <a:t>2</a:t>
            </a:r>
          </a:p>
        </p:txBody>
      </p:sp>
      <p:grpSp>
        <p:nvGrpSpPr>
          <p:cNvPr id="6" name="组合 5">
            <a:extLst>
              <a:ext uri="{FF2B5EF4-FFF2-40B4-BE49-F238E27FC236}">
                <a16:creationId xmlns:a16="http://schemas.microsoft.com/office/drawing/2014/main" id="{CBAEBAA7-06ED-804C-B0F2-B5DAED27A734}"/>
              </a:ext>
            </a:extLst>
          </p:cNvPr>
          <p:cNvGrpSpPr/>
          <p:nvPr/>
        </p:nvGrpSpPr>
        <p:grpSpPr>
          <a:xfrm>
            <a:off x="527539" y="4846575"/>
            <a:ext cx="4161193" cy="1451269"/>
            <a:chOff x="527539" y="4846575"/>
            <a:chExt cx="4161193" cy="1451269"/>
          </a:xfrm>
        </p:grpSpPr>
        <p:pic>
          <p:nvPicPr>
            <p:cNvPr id="9" name="图片 8">
              <a:extLst>
                <a:ext uri="{FF2B5EF4-FFF2-40B4-BE49-F238E27FC236}">
                  <a16:creationId xmlns:a16="http://schemas.microsoft.com/office/drawing/2014/main" id="{7AA345BB-A517-A247-BC2D-5E58D1B029B0}"/>
                </a:ext>
              </a:extLst>
            </p:cNvPr>
            <p:cNvPicPr>
              <a:picLocks noChangeAspect="1"/>
            </p:cNvPicPr>
            <p:nvPr/>
          </p:nvPicPr>
          <p:blipFill>
            <a:blip r:embed="rId2"/>
            <a:stretch>
              <a:fillRect/>
            </a:stretch>
          </p:blipFill>
          <p:spPr>
            <a:xfrm>
              <a:off x="763486" y="4846575"/>
              <a:ext cx="3925246" cy="1451269"/>
            </a:xfrm>
            <a:prstGeom prst="rect">
              <a:avLst/>
            </a:prstGeom>
          </p:spPr>
        </p:pic>
        <p:sp>
          <p:nvSpPr>
            <p:cNvPr id="4" name="文本框 3">
              <a:extLst>
                <a:ext uri="{FF2B5EF4-FFF2-40B4-BE49-F238E27FC236}">
                  <a16:creationId xmlns:a16="http://schemas.microsoft.com/office/drawing/2014/main" id="{C0AD3668-9B28-4E4B-B39F-5317B48C3C7C}"/>
                </a:ext>
              </a:extLst>
            </p:cNvPr>
            <p:cNvSpPr txBox="1"/>
            <p:nvPr/>
          </p:nvSpPr>
          <p:spPr>
            <a:xfrm>
              <a:off x="527539" y="5515712"/>
              <a:ext cx="341455" cy="276999"/>
            </a:xfrm>
            <a:prstGeom prst="rect">
              <a:avLst/>
            </a:prstGeom>
            <a:noFill/>
          </p:spPr>
          <p:txBody>
            <a:bodyPr wrap="square" rtlCol="0">
              <a:spAutoFit/>
            </a:bodyPr>
            <a:lstStyle/>
            <a:p>
              <a:r>
                <a:rPr kumimoji="1" lang="en-US" altLang="zh-CN" baseline="30000" dirty="0"/>
                <a:t>1</a:t>
              </a:r>
              <a:endParaRPr kumimoji="1" lang="zh-CN" altLang="en-US" baseline="30000" dirty="0"/>
            </a:p>
          </p:txBody>
        </p:sp>
      </p:grpSp>
      <p:grpSp>
        <p:nvGrpSpPr>
          <p:cNvPr id="5" name="组合 4">
            <a:extLst>
              <a:ext uri="{FF2B5EF4-FFF2-40B4-BE49-F238E27FC236}">
                <a16:creationId xmlns:a16="http://schemas.microsoft.com/office/drawing/2014/main" id="{6680E8CC-FD88-F049-8F62-0E10D6357B07}"/>
              </a:ext>
            </a:extLst>
          </p:cNvPr>
          <p:cNvGrpSpPr/>
          <p:nvPr/>
        </p:nvGrpSpPr>
        <p:grpSpPr>
          <a:xfrm>
            <a:off x="6597162" y="4970834"/>
            <a:ext cx="4831352" cy="1089756"/>
            <a:chOff x="6597162" y="4970834"/>
            <a:chExt cx="4831352" cy="1089756"/>
          </a:xfrm>
        </p:grpSpPr>
        <p:pic>
          <p:nvPicPr>
            <p:cNvPr id="8" name="图片 7">
              <a:extLst>
                <a:ext uri="{FF2B5EF4-FFF2-40B4-BE49-F238E27FC236}">
                  <a16:creationId xmlns:a16="http://schemas.microsoft.com/office/drawing/2014/main" id="{EF67E11D-6FE5-B342-960E-741A7CFC5AA4}"/>
                </a:ext>
              </a:extLst>
            </p:cNvPr>
            <p:cNvPicPr>
              <a:picLocks noChangeAspect="1"/>
            </p:cNvPicPr>
            <p:nvPr/>
          </p:nvPicPr>
          <p:blipFill>
            <a:blip r:embed="rId3"/>
            <a:stretch>
              <a:fillRect/>
            </a:stretch>
          </p:blipFill>
          <p:spPr>
            <a:xfrm>
              <a:off x="6847503" y="4970834"/>
              <a:ext cx="4581011" cy="1089756"/>
            </a:xfrm>
            <a:prstGeom prst="rect">
              <a:avLst/>
            </a:prstGeom>
          </p:spPr>
        </p:pic>
        <p:sp>
          <p:nvSpPr>
            <p:cNvPr id="7" name="文本框 6">
              <a:extLst>
                <a:ext uri="{FF2B5EF4-FFF2-40B4-BE49-F238E27FC236}">
                  <a16:creationId xmlns:a16="http://schemas.microsoft.com/office/drawing/2014/main" id="{214A49F2-E3B4-E845-930A-3633620234DF}"/>
                </a:ext>
              </a:extLst>
            </p:cNvPr>
            <p:cNvSpPr txBox="1"/>
            <p:nvPr/>
          </p:nvSpPr>
          <p:spPr>
            <a:xfrm>
              <a:off x="6597162" y="5515712"/>
              <a:ext cx="341455" cy="276999"/>
            </a:xfrm>
            <a:prstGeom prst="rect">
              <a:avLst/>
            </a:prstGeom>
            <a:noFill/>
          </p:spPr>
          <p:txBody>
            <a:bodyPr wrap="square" rtlCol="0">
              <a:spAutoFit/>
            </a:bodyPr>
            <a:lstStyle/>
            <a:p>
              <a:r>
                <a:rPr kumimoji="1" lang="en-US" altLang="zh-CN" baseline="30000" dirty="0"/>
                <a:t>2</a:t>
              </a:r>
              <a:endParaRPr kumimoji="1" lang="zh-CN" altLang="en-US" baseline="30000" dirty="0"/>
            </a:p>
          </p:txBody>
        </p:sp>
      </p:grpSp>
    </p:spTree>
    <p:extLst>
      <p:ext uri="{BB962C8B-B14F-4D97-AF65-F5344CB8AC3E}">
        <p14:creationId xmlns:p14="http://schemas.microsoft.com/office/powerpoint/2010/main" val="2583242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pic>
        <p:nvPicPr>
          <p:cNvPr id="8" name="内容占位符 7">
            <a:extLst>
              <a:ext uri="{FF2B5EF4-FFF2-40B4-BE49-F238E27FC236}">
                <a16:creationId xmlns:a16="http://schemas.microsoft.com/office/drawing/2014/main" id="{202F7FA6-5652-5144-AF3E-448EF3E56480}"/>
              </a:ext>
            </a:extLst>
          </p:cNvPr>
          <p:cNvPicPr>
            <a:picLocks noGrp="1" noChangeAspect="1"/>
          </p:cNvPicPr>
          <p:nvPr>
            <p:ph idx="1"/>
          </p:nvPr>
        </p:nvPicPr>
        <p:blipFill>
          <a:blip r:embed="rId3"/>
          <a:stretch>
            <a:fillRect/>
          </a:stretch>
        </p:blipFill>
        <p:spPr>
          <a:xfrm>
            <a:off x="1206423" y="2089943"/>
            <a:ext cx="9779154" cy="3404273"/>
          </a:xfrm>
          <a:prstGeom prst="rect">
            <a:avLst/>
          </a:prstGeom>
        </p:spPr>
      </p:pic>
      <p:sp>
        <p:nvSpPr>
          <p:cNvPr id="9" name="矩形 8">
            <a:extLst>
              <a:ext uri="{FF2B5EF4-FFF2-40B4-BE49-F238E27FC236}">
                <a16:creationId xmlns:a16="http://schemas.microsoft.com/office/drawing/2014/main" id="{F7C332C1-9BAC-2843-B46E-9BC84E76AD45}"/>
              </a:ext>
            </a:extLst>
          </p:cNvPr>
          <p:cNvSpPr/>
          <p:nvPr/>
        </p:nvSpPr>
        <p:spPr>
          <a:xfrm>
            <a:off x="1255163" y="5119077"/>
            <a:ext cx="10335057" cy="586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9440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MAVEN</a:t>
            </a:r>
          </a:p>
        </p:txBody>
      </p:sp>
      <p:pic>
        <p:nvPicPr>
          <p:cNvPr id="8" name="内容占位符 7">
            <a:extLst>
              <a:ext uri="{FF2B5EF4-FFF2-40B4-BE49-F238E27FC236}">
                <a16:creationId xmlns:a16="http://schemas.microsoft.com/office/drawing/2014/main" id="{202F7FA6-5652-5144-AF3E-448EF3E56480}"/>
              </a:ext>
            </a:extLst>
          </p:cNvPr>
          <p:cNvPicPr>
            <a:picLocks noGrp="1" noChangeAspect="1"/>
          </p:cNvPicPr>
          <p:nvPr>
            <p:ph idx="1"/>
          </p:nvPr>
        </p:nvPicPr>
        <p:blipFill>
          <a:blip r:embed="rId3"/>
          <a:stretch>
            <a:fillRect/>
          </a:stretch>
        </p:blipFill>
        <p:spPr>
          <a:xfrm>
            <a:off x="1206423" y="2082126"/>
            <a:ext cx="9779154" cy="3404273"/>
          </a:xfrm>
          <a:prstGeom prst="rect">
            <a:avLst/>
          </a:prstGeom>
        </p:spPr>
      </p:pic>
      <p:pic>
        <p:nvPicPr>
          <p:cNvPr id="4" name="图片 3">
            <a:extLst>
              <a:ext uri="{FF2B5EF4-FFF2-40B4-BE49-F238E27FC236}">
                <a16:creationId xmlns:a16="http://schemas.microsoft.com/office/drawing/2014/main" id="{E954A198-926F-4449-927B-B6D3B1897BD4}"/>
              </a:ext>
            </a:extLst>
          </p:cNvPr>
          <p:cNvPicPr>
            <a:picLocks noChangeAspect="1"/>
          </p:cNvPicPr>
          <p:nvPr/>
        </p:nvPicPr>
        <p:blipFill>
          <a:blip r:embed="rId4"/>
          <a:stretch>
            <a:fillRect/>
          </a:stretch>
        </p:blipFill>
        <p:spPr>
          <a:xfrm>
            <a:off x="5044830" y="2552362"/>
            <a:ext cx="1930400" cy="2463800"/>
          </a:xfrm>
          <a:prstGeom prst="rect">
            <a:avLst/>
          </a:prstGeom>
        </p:spPr>
      </p:pic>
    </p:spTree>
    <p:extLst>
      <p:ext uri="{BB962C8B-B14F-4D97-AF65-F5344CB8AC3E}">
        <p14:creationId xmlns:p14="http://schemas.microsoft.com/office/powerpoint/2010/main" val="602338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Massive</a:t>
            </a:r>
          </a:p>
        </p:txBody>
      </p:sp>
      <p:pic>
        <p:nvPicPr>
          <p:cNvPr id="8" name="内容占位符 7">
            <a:extLst>
              <a:ext uri="{FF2B5EF4-FFF2-40B4-BE49-F238E27FC236}">
                <a16:creationId xmlns:a16="http://schemas.microsoft.com/office/drawing/2014/main" id="{202F7FA6-5652-5144-AF3E-448EF3E56480}"/>
              </a:ext>
            </a:extLst>
          </p:cNvPr>
          <p:cNvPicPr>
            <a:picLocks noGrp="1" noChangeAspect="1"/>
          </p:cNvPicPr>
          <p:nvPr>
            <p:ph idx="1"/>
          </p:nvPr>
        </p:nvPicPr>
        <p:blipFill>
          <a:blip r:embed="rId3"/>
          <a:stretch>
            <a:fillRect/>
          </a:stretch>
        </p:blipFill>
        <p:spPr>
          <a:xfrm>
            <a:off x="1206423" y="2082126"/>
            <a:ext cx="9779154" cy="3404273"/>
          </a:xfrm>
          <a:prstGeom prst="rect">
            <a:avLst/>
          </a:prstGeom>
        </p:spPr>
      </p:pic>
      <p:pic>
        <p:nvPicPr>
          <p:cNvPr id="4" name="图片 3">
            <a:extLst>
              <a:ext uri="{FF2B5EF4-FFF2-40B4-BE49-F238E27FC236}">
                <a16:creationId xmlns:a16="http://schemas.microsoft.com/office/drawing/2014/main" id="{E954A198-926F-4449-927B-B6D3B1897BD4}"/>
              </a:ext>
            </a:extLst>
          </p:cNvPr>
          <p:cNvPicPr>
            <a:picLocks noChangeAspect="1"/>
          </p:cNvPicPr>
          <p:nvPr/>
        </p:nvPicPr>
        <p:blipFill>
          <a:blip r:embed="rId4"/>
          <a:stretch>
            <a:fillRect/>
          </a:stretch>
        </p:blipFill>
        <p:spPr>
          <a:xfrm>
            <a:off x="5044830" y="2552362"/>
            <a:ext cx="1930400" cy="2463800"/>
          </a:xfrm>
          <a:prstGeom prst="rect">
            <a:avLst/>
          </a:prstGeom>
        </p:spPr>
      </p:pic>
      <p:sp>
        <p:nvSpPr>
          <p:cNvPr id="5" name="矩形 4">
            <a:extLst>
              <a:ext uri="{FF2B5EF4-FFF2-40B4-BE49-F238E27FC236}">
                <a16:creationId xmlns:a16="http://schemas.microsoft.com/office/drawing/2014/main" id="{A6DD793E-5116-4841-BA47-F0E3750CAA31}"/>
              </a:ext>
            </a:extLst>
          </p:cNvPr>
          <p:cNvSpPr/>
          <p:nvPr/>
        </p:nvSpPr>
        <p:spPr>
          <a:xfrm>
            <a:off x="9276862" y="2196123"/>
            <a:ext cx="1708715" cy="3188677"/>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9224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Massive, General</a:t>
            </a:r>
          </a:p>
        </p:txBody>
      </p:sp>
      <p:pic>
        <p:nvPicPr>
          <p:cNvPr id="8" name="内容占位符 7">
            <a:extLst>
              <a:ext uri="{FF2B5EF4-FFF2-40B4-BE49-F238E27FC236}">
                <a16:creationId xmlns:a16="http://schemas.microsoft.com/office/drawing/2014/main" id="{202F7FA6-5652-5144-AF3E-448EF3E56480}"/>
              </a:ext>
            </a:extLst>
          </p:cNvPr>
          <p:cNvPicPr>
            <a:picLocks noGrp="1" noChangeAspect="1"/>
          </p:cNvPicPr>
          <p:nvPr>
            <p:ph idx="1"/>
          </p:nvPr>
        </p:nvPicPr>
        <p:blipFill>
          <a:blip r:embed="rId3"/>
          <a:stretch>
            <a:fillRect/>
          </a:stretch>
        </p:blipFill>
        <p:spPr>
          <a:xfrm>
            <a:off x="1206423" y="2082126"/>
            <a:ext cx="9779154" cy="3404273"/>
          </a:xfrm>
          <a:prstGeom prst="rect">
            <a:avLst/>
          </a:prstGeom>
        </p:spPr>
      </p:pic>
      <p:pic>
        <p:nvPicPr>
          <p:cNvPr id="4" name="图片 3">
            <a:extLst>
              <a:ext uri="{FF2B5EF4-FFF2-40B4-BE49-F238E27FC236}">
                <a16:creationId xmlns:a16="http://schemas.microsoft.com/office/drawing/2014/main" id="{E954A198-926F-4449-927B-B6D3B1897BD4}"/>
              </a:ext>
            </a:extLst>
          </p:cNvPr>
          <p:cNvPicPr>
            <a:picLocks noChangeAspect="1"/>
          </p:cNvPicPr>
          <p:nvPr/>
        </p:nvPicPr>
        <p:blipFill>
          <a:blip r:embed="rId4"/>
          <a:stretch>
            <a:fillRect/>
          </a:stretch>
        </p:blipFill>
        <p:spPr>
          <a:xfrm>
            <a:off x="5044830" y="2552362"/>
            <a:ext cx="1930400" cy="2463800"/>
          </a:xfrm>
          <a:prstGeom prst="rect">
            <a:avLst/>
          </a:prstGeom>
        </p:spPr>
      </p:pic>
      <p:sp>
        <p:nvSpPr>
          <p:cNvPr id="5" name="矩形 4">
            <a:extLst>
              <a:ext uri="{FF2B5EF4-FFF2-40B4-BE49-F238E27FC236}">
                <a16:creationId xmlns:a16="http://schemas.microsoft.com/office/drawing/2014/main" id="{2C92EE67-2A9D-4E4D-BB40-C55EF345BAF1}"/>
              </a:ext>
            </a:extLst>
          </p:cNvPr>
          <p:cNvSpPr/>
          <p:nvPr/>
        </p:nvSpPr>
        <p:spPr>
          <a:xfrm>
            <a:off x="9276862" y="2196123"/>
            <a:ext cx="1708715" cy="3188677"/>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1A0170BB-C2D4-E247-AC5E-DF8D767187D0}"/>
              </a:ext>
            </a:extLst>
          </p:cNvPr>
          <p:cNvSpPr/>
          <p:nvPr/>
        </p:nvSpPr>
        <p:spPr>
          <a:xfrm>
            <a:off x="6916615" y="2189923"/>
            <a:ext cx="1242648" cy="3188677"/>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97602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Data</a:t>
            </a:r>
            <a:r>
              <a:rPr lang="zh-CN" altLang="en-US" dirty="0">
                <a:solidFill>
                  <a:srgbClr val="7030A0"/>
                </a:solidFill>
              </a:rPr>
              <a:t> </a:t>
            </a:r>
            <a:r>
              <a:rPr lang="en-US" altLang="zh-CN" dirty="0">
                <a:solidFill>
                  <a:srgbClr val="7030A0"/>
                </a:solidFill>
              </a:rPr>
              <a:t>Collection</a:t>
            </a:r>
            <a:endParaRPr lang="en-US" dirty="0">
              <a:solidFill>
                <a:srgbClr val="7030A0"/>
              </a:solidFill>
            </a:endParaRPr>
          </a:p>
        </p:txBody>
      </p:sp>
      <p:pic>
        <p:nvPicPr>
          <p:cNvPr id="1026" name="Picture 2">
            <a:extLst>
              <a:ext uri="{FF2B5EF4-FFF2-40B4-BE49-F238E27FC236}">
                <a16:creationId xmlns:a16="http://schemas.microsoft.com/office/drawing/2014/main" id="{A97DFF9E-8093-D449-AFCE-2AD584D5A4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3653" y="2282977"/>
            <a:ext cx="2521250" cy="229204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7614340-9EB9-B844-AE12-99BF0B4FF0A4}"/>
              </a:ext>
            </a:extLst>
          </p:cNvPr>
          <p:cNvSpPr txBox="1"/>
          <p:nvPr/>
        </p:nvSpPr>
        <p:spPr>
          <a:xfrm>
            <a:off x="642017" y="4876452"/>
            <a:ext cx="2699239" cy="369332"/>
          </a:xfrm>
          <a:prstGeom prst="rect">
            <a:avLst/>
          </a:prstGeom>
          <a:noFill/>
        </p:spPr>
        <p:txBody>
          <a:bodyPr wrap="square" rtlCol="0">
            <a:spAutoFit/>
          </a:bodyPr>
          <a:lstStyle/>
          <a:p>
            <a:pPr algn="ctr"/>
            <a:r>
              <a:rPr kumimoji="1" lang="en-US" altLang="zh-CN" dirty="0"/>
              <a:t>Document</a:t>
            </a:r>
            <a:r>
              <a:rPr kumimoji="1" lang="zh-CN" altLang="en-US" dirty="0"/>
              <a:t> </a:t>
            </a:r>
            <a:r>
              <a:rPr kumimoji="1" lang="en-US" altLang="zh-CN" dirty="0"/>
              <a:t>Selection</a:t>
            </a:r>
            <a:endParaRPr kumimoji="1" lang="zh-CN" altLang="en-US" dirty="0"/>
          </a:p>
        </p:txBody>
      </p:sp>
    </p:spTree>
    <p:extLst>
      <p:ext uri="{BB962C8B-B14F-4D97-AF65-F5344CB8AC3E}">
        <p14:creationId xmlns:p14="http://schemas.microsoft.com/office/powerpoint/2010/main" val="158851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Data</a:t>
            </a:r>
            <a:r>
              <a:rPr lang="zh-CN" altLang="en-US" dirty="0">
                <a:solidFill>
                  <a:srgbClr val="7030A0"/>
                </a:solidFill>
              </a:rPr>
              <a:t> </a:t>
            </a:r>
            <a:r>
              <a:rPr lang="en-US" altLang="zh-CN" dirty="0">
                <a:solidFill>
                  <a:srgbClr val="7030A0"/>
                </a:solidFill>
              </a:rPr>
              <a:t>Collection</a:t>
            </a:r>
            <a:endParaRPr lang="en-US" dirty="0">
              <a:solidFill>
                <a:srgbClr val="7030A0"/>
              </a:solidFill>
            </a:endParaRPr>
          </a:p>
        </p:txBody>
      </p:sp>
      <p:pic>
        <p:nvPicPr>
          <p:cNvPr id="1026" name="Picture 2">
            <a:extLst>
              <a:ext uri="{FF2B5EF4-FFF2-40B4-BE49-F238E27FC236}">
                <a16:creationId xmlns:a16="http://schemas.microsoft.com/office/drawing/2014/main" id="{A97DFF9E-8093-D449-AFCE-2AD584D5A4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3653" y="2282977"/>
            <a:ext cx="2521250" cy="2292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ameNet - Wikipedia">
            <a:extLst>
              <a:ext uri="{FF2B5EF4-FFF2-40B4-BE49-F238E27FC236}">
                <a16:creationId xmlns:a16="http://schemas.microsoft.com/office/drawing/2014/main" id="{FDC66D84-4794-8A4C-AF40-6F893762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254" y="2144636"/>
            <a:ext cx="2725492" cy="2731816"/>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a:extLst>
              <a:ext uri="{FF2B5EF4-FFF2-40B4-BE49-F238E27FC236}">
                <a16:creationId xmlns:a16="http://schemas.microsoft.com/office/drawing/2014/main" id="{493EC23C-6BB4-6047-ACD4-9128EE747B16}"/>
              </a:ext>
            </a:extLst>
          </p:cNvPr>
          <p:cNvSpPr/>
          <p:nvPr/>
        </p:nvSpPr>
        <p:spPr>
          <a:xfrm>
            <a:off x="3731293" y="3307344"/>
            <a:ext cx="695570"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E7614340-9EB9-B844-AE12-99BF0B4FF0A4}"/>
              </a:ext>
            </a:extLst>
          </p:cNvPr>
          <p:cNvSpPr txBox="1"/>
          <p:nvPr/>
        </p:nvSpPr>
        <p:spPr>
          <a:xfrm>
            <a:off x="642017" y="4876452"/>
            <a:ext cx="2699239" cy="369332"/>
          </a:xfrm>
          <a:prstGeom prst="rect">
            <a:avLst/>
          </a:prstGeom>
          <a:noFill/>
        </p:spPr>
        <p:txBody>
          <a:bodyPr wrap="square" rtlCol="0">
            <a:spAutoFit/>
          </a:bodyPr>
          <a:lstStyle/>
          <a:p>
            <a:pPr algn="ctr"/>
            <a:r>
              <a:rPr kumimoji="1" lang="en-US" altLang="zh-CN" dirty="0"/>
              <a:t>Document</a:t>
            </a:r>
            <a:r>
              <a:rPr kumimoji="1" lang="zh-CN" altLang="en-US" dirty="0"/>
              <a:t> </a:t>
            </a:r>
            <a:r>
              <a:rPr kumimoji="1" lang="en-US" altLang="zh-CN" dirty="0"/>
              <a:t>Selection</a:t>
            </a:r>
            <a:endParaRPr kumimoji="1" lang="zh-CN" altLang="en-US" dirty="0"/>
          </a:p>
        </p:txBody>
      </p:sp>
      <p:sp>
        <p:nvSpPr>
          <p:cNvPr id="10" name="文本框 9">
            <a:extLst>
              <a:ext uri="{FF2B5EF4-FFF2-40B4-BE49-F238E27FC236}">
                <a16:creationId xmlns:a16="http://schemas.microsoft.com/office/drawing/2014/main" id="{F5E257F1-9248-764E-A68D-72C1AC87D346}"/>
              </a:ext>
            </a:extLst>
          </p:cNvPr>
          <p:cNvSpPr txBox="1"/>
          <p:nvPr/>
        </p:nvSpPr>
        <p:spPr>
          <a:xfrm>
            <a:off x="4649607" y="4797979"/>
            <a:ext cx="2699239" cy="646331"/>
          </a:xfrm>
          <a:prstGeom prst="rect">
            <a:avLst/>
          </a:prstGeom>
          <a:noFill/>
        </p:spPr>
        <p:txBody>
          <a:bodyPr wrap="square" rtlCol="0">
            <a:spAutoFit/>
          </a:bodyPr>
          <a:lstStyle/>
          <a:p>
            <a:pPr algn="ctr"/>
            <a:r>
              <a:rPr kumimoji="1" lang="en-US" altLang="zh-CN" dirty="0"/>
              <a:t>Candidate</a:t>
            </a:r>
            <a:r>
              <a:rPr kumimoji="1" lang="zh-CN" altLang="en-US" dirty="0"/>
              <a:t> </a:t>
            </a:r>
            <a:r>
              <a:rPr kumimoji="1" lang="en-US" altLang="zh-CN" dirty="0"/>
              <a:t>Selection &amp; Automatic Labeling</a:t>
            </a:r>
            <a:endParaRPr kumimoji="1" lang="zh-CN" altLang="en-US" dirty="0"/>
          </a:p>
        </p:txBody>
      </p:sp>
    </p:spTree>
    <p:extLst>
      <p:ext uri="{BB962C8B-B14F-4D97-AF65-F5344CB8AC3E}">
        <p14:creationId xmlns:p14="http://schemas.microsoft.com/office/powerpoint/2010/main" val="1969144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Data</a:t>
            </a:r>
            <a:r>
              <a:rPr lang="zh-CN" altLang="en-US" dirty="0">
                <a:solidFill>
                  <a:srgbClr val="7030A0"/>
                </a:solidFill>
              </a:rPr>
              <a:t> </a:t>
            </a:r>
            <a:r>
              <a:rPr lang="en-US" altLang="zh-CN" dirty="0">
                <a:solidFill>
                  <a:srgbClr val="7030A0"/>
                </a:solidFill>
              </a:rPr>
              <a:t>Collection</a:t>
            </a:r>
            <a:endParaRPr lang="en-US" dirty="0">
              <a:solidFill>
                <a:srgbClr val="7030A0"/>
              </a:solidFill>
            </a:endParaRPr>
          </a:p>
        </p:txBody>
      </p:sp>
      <p:pic>
        <p:nvPicPr>
          <p:cNvPr id="1026" name="Picture 2">
            <a:extLst>
              <a:ext uri="{FF2B5EF4-FFF2-40B4-BE49-F238E27FC236}">
                <a16:creationId xmlns:a16="http://schemas.microsoft.com/office/drawing/2014/main" id="{A97DFF9E-8093-D449-AFCE-2AD584D5A4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3653" y="2282977"/>
            <a:ext cx="2521250" cy="2292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ameNet - Wikipedia">
            <a:extLst>
              <a:ext uri="{FF2B5EF4-FFF2-40B4-BE49-F238E27FC236}">
                <a16:creationId xmlns:a16="http://schemas.microsoft.com/office/drawing/2014/main" id="{FDC66D84-4794-8A4C-AF40-6F893762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254" y="2144636"/>
            <a:ext cx="2725492" cy="273181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AD6CA41-E086-CD4A-B117-8D491EB94E74}"/>
              </a:ext>
            </a:extLst>
          </p:cNvPr>
          <p:cNvPicPr>
            <a:picLocks noChangeAspect="1"/>
          </p:cNvPicPr>
          <p:nvPr/>
        </p:nvPicPr>
        <p:blipFill>
          <a:blip r:embed="rId5"/>
          <a:stretch>
            <a:fillRect/>
          </a:stretch>
        </p:blipFill>
        <p:spPr>
          <a:xfrm>
            <a:off x="8767097" y="1921606"/>
            <a:ext cx="2912672" cy="3014786"/>
          </a:xfrm>
          <a:prstGeom prst="rect">
            <a:avLst/>
          </a:prstGeom>
        </p:spPr>
      </p:pic>
      <p:sp>
        <p:nvSpPr>
          <p:cNvPr id="9" name="右箭头 8">
            <a:extLst>
              <a:ext uri="{FF2B5EF4-FFF2-40B4-BE49-F238E27FC236}">
                <a16:creationId xmlns:a16="http://schemas.microsoft.com/office/drawing/2014/main" id="{493EC23C-6BB4-6047-ACD4-9128EE747B16}"/>
              </a:ext>
            </a:extLst>
          </p:cNvPr>
          <p:cNvSpPr/>
          <p:nvPr/>
        </p:nvSpPr>
        <p:spPr>
          <a:xfrm>
            <a:off x="3731293" y="3307344"/>
            <a:ext cx="695570"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683DCDAE-A76F-8642-8C7A-FEAD166DEADD}"/>
              </a:ext>
            </a:extLst>
          </p:cNvPr>
          <p:cNvSpPr/>
          <p:nvPr/>
        </p:nvSpPr>
        <p:spPr>
          <a:xfrm>
            <a:off x="7986770" y="3307344"/>
            <a:ext cx="695570"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E7614340-9EB9-B844-AE12-99BF0B4FF0A4}"/>
              </a:ext>
            </a:extLst>
          </p:cNvPr>
          <p:cNvSpPr txBox="1"/>
          <p:nvPr/>
        </p:nvSpPr>
        <p:spPr>
          <a:xfrm>
            <a:off x="642017" y="4876452"/>
            <a:ext cx="2699239" cy="369332"/>
          </a:xfrm>
          <a:prstGeom prst="rect">
            <a:avLst/>
          </a:prstGeom>
          <a:noFill/>
        </p:spPr>
        <p:txBody>
          <a:bodyPr wrap="square" rtlCol="0">
            <a:spAutoFit/>
          </a:bodyPr>
          <a:lstStyle/>
          <a:p>
            <a:pPr algn="ctr"/>
            <a:r>
              <a:rPr kumimoji="1" lang="en-US" altLang="zh-CN" dirty="0"/>
              <a:t>Document</a:t>
            </a:r>
            <a:r>
              <a:rPr kumimoji="1" lang="zh-CN" altLang="en-US" dirty="0"/>
              <a:t> </a:t>
            </a:r>
            <a:r>
              <a:rPr kumimoji="1" lang="en-US" altLang="zh-CN" dirty="0"/>
              <a:t>Selection</a:t>
            </a:r>
            <a:endParaRPr kumimoji="1" lang="zh-CN" altLang="en-US" dirty="0"/>
          </a:p>
        </p:txBody>
      </p:sp>
      <p:sp>
        <p:nvSpPr>
          <p:cNvPr id="10" name="文本框 9">
            <a:extLst>
              <a:ext uri="{FF2B5EF4-FFF2-40B4-BE49-F238E27FC236}">
                <a16:creationId xmlns:a16="http://schemas.microsoft.com/office/drawing/2014/main" id="{F5E257F1-9248-764E-A68D-72C1AC87D346}"/>
              </a:ext>
            </a:extLst>
          </p:cNvPr>
          <p:cNvSpPr txBox="1"/>
          <p:nvPr/>
        </p:nvSpPr>
        <p:spPr>
          <a:xfrm>
            <a:off x="4649607" y="4797979"/>
            <a:ext cx="2699239" cy="646331"/>
          </a:xfrm>
          <a:prstGeom prst="rect">
            <a:avLst/>
          </a:prstGeom>
          <a:noFill/>
        </p:spPr>
        <p:txBody>
          <a:bodyPr wrap="square" rtlCol="0">
            <a:spAutoFit/>
          </a:bodyPr>
          <a:lstStyle/>
          <a:p>
            <a:pPr algn="ctr"/>
            <a:r>
              <a:rPr kumimoji="1" lang="en-US" altLang="zh-CN" dirty="0"/>
              <a:t>Candidate</a:t>
            </a:r>
            <a:r>
              <a:rPr kumimoji="1" lang="zh-CN" altLang="en-US" dirty="0"/>
              <a:t> </a:t>
            </a:r>
            <a:r>
              <a:rPr kumimoji="1" lang="en-US" altLang="zh-CN" dirty="0"/>
              <a:t>Selection &amp; Automatic Labeling</a:t>
            </a:r>
            <a:endParaRPr kumimoji="1" lang="zh-CN" altLang="en-US" dirty="0"/>
          </a:p>
        </p:txBody>
      </p:sp>
      <p:sp>
        <p:nvSpPr>
          <p:cNvPr id="11" name="文本框 10">
            <a:extLst>
              <a:ext uri="{FF2B5EF4-FFF2-40B4-BE49-F238E27FC236}">
                <a16:creationId xmlns:a16="http://schemas.microsoft.com/office/drawing/2014/main" id="{D17284CA-5F6E-B447-BFE8-291B5A808662}"/>
              </a:ext>
            </a:extLst>
          </p:cNvPr>
          <p:cNvSpPr txBox="1"/>
          <p:nvPr/>
        </p:nvSpPr>
        <p:spPr>
          <a:xfrm>
            <a:off x="8876997" y="4797979"/>
            <a:ext cx="2699239" cy="646331"/>
          </a:xfrm>
          <a:prstGeom prst="rect">
            <a:avLst/>
          </a:prstGeom>
          <a:noFill/>
        </p:spPr>
        <p:txBody>
          <a:bodyPr wrap="square" rtlCol="0">
            <a:spAutoFit/>
          </a:bodyPr>
          <a:lstStyle/>
          <a:p>
            <a:pPr algn="ctr"/>
            <a:r>
              <a:rPr kumimoji="1" lang="en-US" altLang="zh-CN" dirty="0"/>
              <a:t>Two-phrase</a:t>
            </a:r>
          </a:p>
          <a:p>
            <a:pPr algn="ctr"/>
            <a:r>
              <a:rPr kumimoji="1" lang="en-US" altLang="zh-CN" dirty="0"/>
              <a:t>Human Annotation</a:t>
            </a:r>
            <a:endParaRPr kumimoji="1" lang="zh-CN" altLang="en-US" dirty="0"/>
          </a:p>
        </p:txBody>
      </p:sp>
    </p:spTree>
    <p:extLst>
      <p:ext uri="{BB962C8B-B14F-4D97-AF65-F5344CB8AC3E}">
        <p14:creationId xmlns:p14="http://schemas.microsoft.com/office/powerpoint/2010/main" val="327696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Hierarchical Event Type Schema</a:t>
            </a:r>
          </a:p>
        </p:txBody>
      </p:sp>
      <p:sp>
        <p:nvSpPr>
          <p:cNvPr id="5" name="圆角矩形 4">
            <a:extLst>
              <a:ext uri="{FF2B5EF4-FFF2-40B4-BE49-F238E27FC236}">
                <a16:creationId xmlns:a16="http://schemas.microsoft.com/office/drawing/2014/main" id="{4EE9D342-C18F-A240-BC84-BEBF3EE606BC}"/>
              </a:ext>
            </a:extLst>
          </p:cNvPr>
          <p:cNvSpPr/>
          <p:nvPr/>
        </p:nvSpPr>
        <p:spPr>
          <a:xfrm>
            <a:off x="5261707" y="1839181"/>
            <a:ext cx="1668585" cy="614850"/>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Arial Hebrew Scholar" pitchFamily="2" charset="-79"/>
                <a:cs typeface="Arial Hebrew Scholar" pitchFamily="2" charset="-79"/>
              </a:rPr>
              <a:t>Event</a:t>
            </a:r>
            <a:endParaRPr kumimoji="1" lang="zh-CN" altLang="en-US" sz="2800" dirty="0">
              <a:solidFill>
                <a:schemeClr val="tx1"/>
              </a:solidFill>
              <a:latin typeface="Arial Hebrew Scholar" pitchFamily="2" charset="-79"/>
              <a:cs typeface="Arial Hebrew Scholar" pitchFamily="2" charset="-79"/>
            </a:endParaRPr>
          </a:p>
        </p:txBody>
      </p:sp>
      <p:grpSp>
        <p:nvGrpSpPr>
          <p:cNvPr id="6" name="组合 5">
            <a:extLst>
              <a:ext uri="{FF2B5EF4-FFF2-40B4-BE49-F238E27FC236}">
                <a16:creationId xmlns:a16="http://schemas.microsoft.com/office/drawing/2014/main" id="{DE58CCA8-9C0F-D543-A6BD-3AD0AB8AD3D9}"/>
              </a:ext>
            </a:extLst>
          </p:cNvPr>
          <p:cNvGrpSpPr/>
          <p:nvPr/>
        </p:nvGrpSpPr>
        <p:grpSpPr>
          <a:xfrm>
            <a:off x="703384" y="3175304"/>
            <a:ext cx="11141809" cy="507391"/>
            <a:chOff x="687753" y="2767864"/>
            <a:chExt cx="11141809" cy="507391"/>
          </a:xfrm>
        </p:grpSpPr>
        <p:sp>
          <p:nvSpPr>
            <p:cNvPr id="14" name="圆角矩形 13">
              <a:extLst>
                <a:ext uri="{FF2B5EF4-FFF2-40B4-BE49-F238E27FC236}">
                  <a16:creationId xmlns:a16="http://schemas.microsoft.com/office/drawing/2014/main" id="{3C549FBF-3977-4A4E-866F-890056F5C0DD}"/>
                </a:ext>
              </a:extLst>
            </p:cNvPr>
            <p:cNvSpPr/>
            <p:nvPr/>
          </p:nvSpPr>
          <p:spPr>
            <a:xfrm>
              <a:off x="10155115" y="2767864"/>
              <a:ext cx="1674447"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Arial Hebrew Scholar" pitchFamily="2" charset="-79"/>
                  <a:cs typeface="Arial Hebrew Scholar" pitchFamily="2" charset="-79"/>
                </a:rPr>
                <a:t>Sentiment</a:t>
              </a:r>
              <a:endParaRPr kumimoji="1" lang="zh-CN" altLang="en-US" sz="2400" dirty="0">
                <a:solidFill>
                  <a:schemeClr val="tx1"/>
                </a:solidFill>
                <a:latin typeface="Arial Hebrew Scholar" pitchFamily="2" charset="-79"/>
                <a:cs typeface="Arial Hebrew Scholar" pitchFamily="2" charset="-79"/>
              </a:endParaRPr>
            </a:p>
          </p:txBody>
        </p:sp>
        <p:sp>
          <p:nvSpPr>
            <p:cNvPr id="15" name="圆角矩形 14">
              <a:extLst>
                <a:ext uri="{FF2B5EF4-FFF2-40B4-BE49-F238E27FC236}">
                  <a16:creationId xmlns:a16="http://schemas.microsoft.com/office/drawing/2014/main" id="{B25B9DBF-2790-684A-9672-6B0262FD9FC9}"/>
                </a:ext>
              </a:extLst>
            </p:cNvPr>
            <p:cNvSpPr/>
            <p:nvPr/>
          </p:nvSpPr>
          <p:spPr>
            <a:xfrm>
              <a:off x="3063626" y="2775682"/>
              <a:ext cx="1461479"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Arial Hebrew Scholar" pitchFamily="2" charset="-79"/>
                  <a:cs typeface="Arial Hebrew Scholar" pitchFamily="2" charset="-79"/>
                </a:rPr>
                <a:t>Scenario</a:t>
              </a:r>
              <a:endParaRPr kumimoji="1" lang="zh-CN" altLang="en-US" sz="2400" dirty="0">
                <a:solidFill>
                  <a:schemeClr val="tx1"/>
                </a:solidFill>
                <a:latin typeface="Arial Hebrew Scholar" pitchFamily="2" charset="-79"/>
                <a:cs typeface="Arial Hebrew Scholar" pitchFamily="2" charset="-79"/>
              </a:endParaRPr>
            </a:p>
          </p:txBody>
        </p:sp>
        <p:sp>
          <p:nvSpPr>
            <p:cNvPr id="16" name="圆角矩形 15">
              <a:extLst>
                <a:ext uri="{FF2B5EF4-FFF2-40B4-BE49-F238E27FC236}">
                  <a16:creationId xmlns:a16="http://schemas.microsoft.com/office/drawing/2014/main" id="{CCD00F51-8938-2A40-9E10-735965C2851C}"/>
                </a:ext>
              </a:extLst>
            </p:cNvPr>
            <p:cNvSpPr/>
            <p:nvPr/>
          </p:nvSpPr>
          <p:spPr>
            <a:xfrm>
              <a:off x="5240214" y="2767866"/>
              <a:ext cx="1674447"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Arial Hebrew Scholar" pitchFamily="2" charset="-79"/>
                  <a:cs typeface="Arial Hebrew Scholar" pitchFamily="2" charset="-79"/>
                </a:rPr>
                <a:t>Action</a:t>
              </a:r>
              <a:endParaRPr kumimoji="1" lang="zh-CN" altLang="en-US" sz="2400" dirty="0">
                <a:solidFill>
                  <a:schemeClr val="tx1"/>
                </a:solidFill>
                <a:latin typeface="Arial Hebrew Scholar" pitchFamily="2" charset="-79"/>
                <a:cs typeface="Arial Hebrew Scholar" pitchFamily="2" charset="-79"/>
              </a:endParaRPr>
            </a:p>
          </p:txBody>
        </p:sp>
        <p:sp>
          <p:nvSpPr>
            <p:cNvPr id="17" name="圆角矩形 16">
              <a:extLst>
                <a:ext uri="{FF2B5EF4-FFF2-40B4-BE49-F238E27FC236}">
                  <a16:creationId xmlns:a16="http://schemas.microsoft.com/office/drawing/2014/main" id="{2148E83C-5CC2-864E-8A83-0465002C804D}"/>
                </a:ext>
              </a:extLst>
            </p:cNvPr>
            <p:cNvSpPr/>
            <p:nvPr/>
          </p:nvSpPr>
          <p:spPr>
            <a:xfrm>
              <a:off x="7705480" y="2767864"/>
              <a:ext cx="1674447"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Arial Hebrew Scholar" pitchFamily="2" charset="-79"/>
                  <a:cs typeface="Arial Hebrew Scholar" pitchFamily="2" charset="-79"/>
                </a:rPr>
                <a:t>Possession</a:t>
              </a:r>
              <a:endParaRPr kumimoji="1" lang="zh-CN" altLang="en-US" sz="2400" dirty="0">
                <a:solidFill>
                  <a:schemeClr val="tx1"/>
                </a:solidFill>
                <a:latin typeface="Arial Hebrew Scholar" pitchFamily="2" charset="-79"/>
                <a:cs typeface="Arial Hebrew Scholar" pitchFamily="2" charset="-79"/>
              </a:endParaRPr>
            </a:p>
          </p:txBody>
        </p:sp>
        <p:sp>
          <p:nvSpPr>
            <p:cNvPr id="18" name="圆角矩形 17">
              <a:extLst>
                <a:ext uri="{FF2B5EF4-FFF2-40B4-BE49-F238E27FC236}">
                  <a16:creationId xmlns:a16="http://schemas.microsoft.com/office/drawing/2014/main" id="{A9689357-2A57-3049-A819-D6EF95762553}"/>
                </a:ext>
              </a:extLst>
            </p:cNvPr>
            <p:cNvSpPr/>
            <p:nvPr/>
          </p:nvSpPr>
          <p:spPr>
            <a:xfrm>
              <a:off x="687753" y="2775682"/>
              <a:ext cx="1286609"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Arial Hebrew Scholar" pitchFamily="2" charset="-79"/>
                  <a:cs typeface="Arial Hebrew Scholar" pitchFamily="2" charset="-79"/>
                </a:rPr>
                <a:t>Change</a:t>
              </a:r>
              <a:endParaRPr kumimoji="1" lang="zh-CN" altLang="en-US" sz="2400" dirty="0">
                <a:solidFill>
                  <a:schemeClr val="tx1"/>
                </a:solidFill>
                <a:latin typeface="Arial Hebrew Scholar" pitchFamily="2" charset="-79"/>
                <a:cs typeface="Arial Hebrew Scholar" pitchFamily="2" charset="-79"/>
              </a:endParaRPr>
            </a:p>
          </p:txBody>
        </p:sp>
      </p:grpSp>
      <p:cxnSp>
        <p:nvCxnSpPr>
          <p:cNvPr id="12" name="直线箭头连接符 11">
            <a:extLst>
              <a:ext uri="{FF2B5EF4-FFF2-40B4-BE49-F238E27FC236}">
                <a16:creationId xmlns:a16="http://schemas.microsoft.com/office/drawing/2014/main" id="{FB8188E6-B437-194E-933C-42901445778C}"/>
              </a:ext>
            </a:extLst>
          </p:cNvPr>
          <p:cNvCxnSpPr>
            <a:stCxn id="5" idx="2"/>
            <a:endCxn id="18" idx="0"/>
          </p:cNvCxnSpPr>
          <p:nvPr/>
        </p:nvCxnSpPr>
        <p:spPr>
          <a:xfrm flipH="1">
            <a:off x="1346689" y="2454031"/>
            <a:ext cx="4749311" cy="729091"/>
          </a:xfrm>
          <a:prstGeom prst="straightConnector1">
            <a:avLst/>
          </a:prstGeom>
          <a:ln w="158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9DEE63A5-3AA7-A94F-86DB-BFCFCDA52507}"/>
              </a:ext>
            </a:extLst>
          </p:cNvPr>
          <p:cNvCxnSpPr>
            <a:stCxn id="5" idx="2"/>
            <a:endCxn id="15" idx="0"/>
          </p:cNvCxnSpPr>
          <p:nvPr/>
        </p:nvCxnSpPr>
        <p:spPr>
          <a:xfrm flipH="1">
            <a:off x="3809997" y="2454031"/>
            <a:ext cx="2286003" cy="729091"/>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B3698A3-2F75-1045-BA2E-CBEDED118C65}"/>
              </a:ext>
            </a:extLst>
          </p:cNvPr>
          <p:cNvCxnSpPr>
            <a:stCxn id="5" idx="2"/>
            <a:endCxn id="16" idx="0"/>
          </p:cNvCxnSpPr>
          <p:nvPr/>
        </p:nvCxnSpPr>
        <p:spPr>
          <a:xfrm flipH="1">
            <a:off x="6093069" y="2454031"/>
            <a:ext cx="2931" cy="721275"/>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2C888A7F-689A-8F4E-9B1B-2103F8C9F7C1}"/>
              </a:ext>
            </a:extLst>
          </p:cNvPr>
          <p:cNvCxnSpPr>
            <a:stCxn id="5" idx="2"/>
            <a:endCxn id="17" idx="0"/>
          </p:cNvCxnSpPr>
          <p:nvPr/>
        </p:nvCxnSpPr>
        <p:spPr>
          <a:xfrm>
            <a:off x="6096000" y="2454031"/>
            <a:ext cx="2462335" cy="721273"/>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59B684FE-307C-F444-A60B-C5DA877BBC77}"/>
              </a:ext>
            </a:extLst>
          </p:cNvPr>
          <p:cNvCxnSpPr>
            <a:stCxn id="5" idx="2"/>
            <a:endCxn id="14" idx="0"/>
          </p:cNvCxnSpPr>
          <p:nvPr/>
        </p:nvCxnSpPr>
        <p:spPr>
          <a:xfrm>
            <a:off x="6096000" y="2454031"/>
            <a:ext cx="4911970" cy="721273"/>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A91E3AD1-C34A-1449-A644-C452B7FA219D}"/>
              </a:ext>
            </a:extLst>
          </p:cNvPr>
          <p:cNvCxnSpPr>
            <a:stCxn id="15" idx="2"/>
          </p:cNvCxnSpPr>
          <p:nvPr/>
        </p:nvCxnSpPr>
        <p:spPr>
          <a:xfrm flipH="1">
            <a:off x="3809996" y="3682695"/>
            <a:ext cx="1" cy="102998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633427E-B656-8A43-9E60-29FA87D6EFD8}"/>
              </a:ext>
            </a:extLst>
          </p:cNvPr>
          <p:cNvSpPr txBox="1"/>
          <p:nvPr/>
        </p:nvSpPr>
        <p:spPr>
          <a:xfrm>
            <a:off x="3196488" y="4712677"/>
            <a:ext cx="1227015" cy="369332"/>
          </a:xfrm>
          <a:prstGeom prst="rect">
            <a:avLst/>
          </a:prstGeom>
          <a:noFill/>
        </p:spPr>
        <p:txBody>
          <a:bodyPr wrap="square" rtlCol="0">
            <a:spAutoFit/>
          </a:bodyPr>
          <a:lstStyle/>
          <a:p>
            <a:pPr algn="ctr"/>
            <a:r>
              <a:rPr kumimoji="1" lang="en-US" altLang="zh-CN" dirty="0"/>
              <a:t>...</a:t>
            </a:r>
            <a:endParaRPr kumimoji="1" lang="zh-CN" altLang="en-US" dirty="0"/>
          </a:p>
        </p:txBody>
      </p:sp>
      <p:cxnSp>
        <p:nvCxnSpPr>
          <p:cNvPr id="35" name="直线箭头连接符 34">
            <a:extLst>
              <a:ext uri="{FF2B5EF4-FFF2-40B4-BE49-F238E27FC236}">
                <a16:creationId xmlns:a16="http://schemas.microsoft.com/office/drawing/2014/main" id="{5945A9E0-B7A8-CF4C-AAD6-DF8C6D318DF2}"/>
              </a:ext>
            </a:extLst>
          </p:cNvPr>
          <p:cNvCxnSpPr/>
          <p:nvPr/>
        </p:nvCxnSpPr>
        <p:spPr>
          <a:xfrm flipH="1">
            <a:off x="8558335" y="3682695"/>
            <a:ext cx="1" cy="102998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20B122D8-8F3C-1A42-960C-05DDBCC85265}"/>
              </a:ext>
            </a:extLst>
          </p:cNvPr>
          <p:cNvSpPr txBox="1"/>
          <p:nvPr/>
        </p:nvSpPr>
        <p:spPr>
          <a:xfrm>
            <a:off x="7944827" y="4712677"/>
            <a:ext cx="1227015" cy="369332"/>
          </a:xfrm>
          <a:prstGeom prst="rect">
            <a:avLst/>
          </a:prstGeom>
          <a:noFill/>
        </p:spPr>
        <p:txBody>
          <a:bodyPr wrap="square" rtlCol="0">
            <a:spAutoFit/>
          </a:bodyPr>
          <a:lstStyle/>
          <a:p>
            <a:pPr algn="ctr"/>
            <a:r>
              <a:rPr kumimoji="1" lang="en-US" altLang="zh-CN" dirty="0"/>
              <a:t>...</a:t>
            </a:r>
            <a:endParaRPr kumimoji="1" lang="zh-CN" altLang="en-US" dirty="0"/>
          </a:p>
        </p:txBody>
      </p:sp>
      <p:cxnSp>
        <p:nvCxnSpPr>
          <p:cNvPr id="37" name="直线箭头连接符 36">
            <a:extLst>
              <a:ext uri="{FF2B5EF4-FFF2-40B4-BE49-F238E27FC236}">
                <a16:creationId xmlns:a16="http://schemas.microsoft.com/office/drawing/2014/main" id="{2D31E768-1231-4042-A252-1BCCC34EEACA}"/>
              </a:ext>
            </a:extLst>
          </p:cNvPr>
          <p:cNvCxnSpPr/>
          <p:nvPr/>
        </p:nvCxnSpPr>
        <p:spPr>
          <a:xfrm flipH="1">
            <a:off x="10993559" y="3694419"/>
            <a:ext cx="1" cy="102998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987A4D-1715-B649-9A87-A0B4C9A88AE3}"/>
              </a:ext>
            </a:extLst>
          </p:cNvPr>
          <p:cNvSpPr txBox="1"/>
          <p:nvPr/>
        </p:nvSpPr>
        <p:spPr>
          <a:xfrm>
            <a:off x="10380051" y="4724401"/>
            <a:ext cx="1227015" cy="369332"/>
          </a:xfrm>
          <a:prstGeom prst="rect">
            <a:avLst/>
          </a:prstGeom>
          <a:noFill/>
        </p:spPr>
        <p:txBody>
          <a:bodyPr wrap="square" rtlCol="0">
            <a:spAutoFit/>
          </a:bodyPr>
          <a:lstStyle/>
          <a:p>
            <a:pPr algn="ctr"/>
            <a:r>
              <a:rPr kumimoji="1" lang="en-US" altLang="zh-CN" dirty="0"/>
              <a:t>...</a:t>
            </a:r>
            <a:endParaRPr kumimoji="1" lang="zh-CN" altLang="en-US" dirty="0"/>
          </a:p>
        </p:txBody>
      </p:sp>
      <p:cxnSp>
        <p:nvCxnSpPr>
          <p:cNvPr id="39" name="直线箭头连接符 38">
            <a:extLst>
              <a:ext uri="{FF2B5EF4-FFF2-40B4-BE49-F238E27FC236}">
                <a16:creationId xmlns:a16="http://schemas.microsoft.com/office/drawing/2014/main" id="{C69679A4-4943-AE41-8486-20DA4E2A3690}"/>
              </a:ext>
            </a:extLst>
          </p:cNvPr>
          <p:cNvCxnSpPr/>
          <p:nvPr/>
        </p:nvCxnSpPr>
        <p:spPr>
          <a:xfrm flipH="1">
            <a:off x="1375992" y="3694419"/>
            <a:ext cx="1" cy="102998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7FD78C0-1295-4840-B0F7-11DB0214EE8C}"/>
              </a:ext>
            </a:extLst>
          </p:cNvPr>
          <p:cNvSpPr txBox="1"/>
          <p:nvPr/>
        </p:nvSpPr>
        <p:spPr>
          <a:xfrm>
            <a:off x="762484" y="4724401"/>
            <a:ext cx="1227015" cy="369332"/>
          </a:xfrm>
          <a:prstGeom prst="rect">
            <a:avLst/>
          </a:prstGeom>
          <a:noFill/>
        </p:spPr>
        <p:txBody>
          <a:bodyPr wrap="square" rtlCol="0">
            <a:spAutoFit/>
          </a:bodyPr>
          <a:lstStyle/>
          <a:p>
            <a:pPr algn="ctr"/>
            <a:r>
              <a:rPr kumimoji="1" lang="en-US" altLang="zh-CN" dirty="0"/>
              <a:t>...</a:t>
            </a:r>
            <a:endParaRPr kumimoji="1" lang="zh-CN" altLang="en-US" dirty="0"/>
          </a:p>
        </p:txBody>
      </p:sp>
      <p:sp>
        <p:nvSpPr>
          <p:cNvPr id="45" name="圆角矩形 44">
            <a:extLst>
              <a:ext uri="{FF2B5EF4-FFF2-40B4-BE49-F238E27FC236}">
                <a16:creationId xmlns:a16="http://schemas.microsoft.com/office/drawing/2014/main" id="{FBDBCD21-6519-4F4E-A1B3-538D44AFD147}"/>
              </a:ext>
            </a:extLst>
          </p:cNvPr>
          <p:cNvSpPr/>
          <p:nvPr/>
        </p:nvSpPr>
        <p:spPr>
          <a:xfrm>
            <a:off x="5255845" y="4594160"/>
            <a:ext cx="1674447"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Arial Hebrew Scholar" pitchFamily="2" charset="-79"/>
                <a:cs typeface="Arial Hebrew Scholar" pitchFamily="2" charset="-79"/>
              </a:rPr>
              <a:t>Creating</a:t>
            </a:r>
            <a:endParaRPr kumimoji="1" lang="zh-CN" altLang="en-US" sz="2400" dirty="0">
              <a:solidFill>
                <a:schemeClr val="tx1"/>
              </a:solidFill>
              <a:latin typeface="Arial Hebrew Scholar" pitchFamily="2" charset="-79"/>
              <a:cs typeface="Arial Hebrew Scholar" pitchFamily="2" charset="-79"/>
            </a:endParaRPr>
          </a:p>
        </p:txBody>
      </p:sp>
      <p:cxnSp>
        <p:nvCxnSpPr>
          <p:cNvPr id="46" name="直线箭头连接符 45">
            <a:extLst>
              <a:ext uri="{FF2B5EF4-FFF2-40B4-BE49-F238E27FC236}">
                <a16:creationId xmlns:a16="http://schemas.microsoft.com/office/drawing/2014/main" id="{075BAB69-B1FB-7747-9633-5B3A8E8C2FEF}"/>
              </a:ext>
            </a:extLst>
          </p:cNvPr>
          <p:cNvCxnSpPr>
            <a:cxnSpLocks/>
            <a:stCxn id="16" idx="2"/>
            <a:endCxn id="45" idx="0"/>
          </p:cNvCxnSpPr>
          <p:nvPr/>
        </p:nvCxnSpPr>
        <p:spPr>
          <a:xfrm>
            <a:off x="6093069" y="3674879"/>
            <a:ext cx="0" cy="919281"/>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0617C830-D7BE-4C47-BB34-F0605AE3B9D6}"/>
              </a:ext>
            </a:extLst>
          </p:cNvPr>
          <p:cNvCxnSpPr>
            <a:cxnSpLocks/>
          </p:cNvCxnSpPr>
          <p:nvPr/>
        </p:nvCxnSpPr>
        <p:spPr>
          <a:xfrm flipH="1">
            <a:off x="4423503" y="5082009"/>
            <a:ext cx="1669566" cy="43143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D4F0CB06-08E2-CE49-AE3F-5250EB8B3146}"/>
              </a:ext>
            </a:extLst>
          </p:cNvPr>
          <p:cNvCxnSpPr>
            <a:cxnSpLocks/>
            <a:stCxn id="45" idx="2"/>
          </p:cNvCxnSpPr>
          <p:nvPr/>
        </p:nvCxnSpPr>
        <p:spPr>
          <a:xfrm flipH="1">
            <a:off x="6093068" y="5093733"/>
            <a:ext cx="1" cy="419708"/>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2852E221-8AC2-B24B-BE68-8D38E5692CF1}"/>
              </a:ext>
            </a:extLst>
          </p:cNvPr>
          <p:cNvCxnSpPr>
            <a:cxnSpLocks/>
            <a:stCxn id="45" idx="2"/>
          </p:cNvCxnSpPr>
          <p:nvPr/>
        </p:nvCxnSpPr>
        <p:spPr>
          <a:xfrm>
            <a:off x="6093069" y="5093733"/>
            <a:ext cx="1628042" cy="419708"/>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圆角矩形 57">
            <a:extLst>
              <a:ext uri="{FF2B5EF4-FFF2-40B4-BE49-F238E27FC236}">
                <a16:creationId xmlns:a16="http://schemas.microsoft.com/office/drawing/2014/main" id="{DFADDB1A-1DD2-6A4D-97E8-8B4DAEB6959B}"/>
              </a:ext>
            </a:extLst>
          </p:cNvPr>
          <p:cNvSpPr/>
          <p:nvPr/>
        </p:nvSpPr>
        <p:spPr>
          <a:xfrm>
            <a:off x="3809995" y="5587749"/>
            <a:ext cx="1227015"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Scholar" pitchFamily="2" charset="-79"/>
                <a:cs typeface="Arial Hebrew Scholar" pitchFamily="2" charset="-79"/>
              </a:rPr>
              <a:t>Building</a:t>
            </a:r>
            <a:endParaRPr kumimoji="1" lang="zh-CN" altLang="en-US" sz="2400" dirty="0">
              <a:solidFill>
                <a:schemeClr val="tx1"/>
              </a:solidFill>
              <a:latin typeface="Arial Hebrew Scholar" pitchFamily="2" charset="-79"/>
              <a:cs typeface="Arial Hebrew Scholar" pitchFamily="2" charset="-79"/>
            </a:endParaRPr>
          </a:p>
        </p:txBody>
      </p:sp>
      <p:sp>
        <p:nvSpPr>
          <p:cNvPr id="59" name="圆角矩形 58">
            <a:extLst>
              <a:ext uri="{FF2B5EF4-FFF2-40B4-BE49-F238E27FC236}">
                <a16:creationId xmlns:a16="http://schemas.microsoft.com/office/drawing/2014/main" id="{10A23C93-3651-3744-BEE4-58EA2C660D13}"/>
              </a:ext>
            </a:extLst>
          </p:cNvPr>
          <p:cNvSpPr/>
          <p:nvPr/>
        </p:nvSpPr>
        <p:spPr>
          <a:xfrm>
            <a:off x="7154992" y="5587748"/>
            <a:ext cx="1227015"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Arial Hebrew Scholar" pitchFamily="2" charset="-79"/>
                <a:cs typeface="Arial Hebrew Scholar" pitchFamily="2" charset="-79"/>
              </a:rPr>
              <a:t>Recording</a:t>
            </a:r>
            <a:endParaRPr kumimoji="1" lang="zh-CN" altLang="en-US" dirty="0">
              <a:solidFill>
                <a:schemeClr val="tx1"/>
              </a:solidFill>
              <a:latin typeface="Arial Hebrew Scholar" pitchFamily="2" charset="-79"/>
              <a:cs typeface="Arial Hebrew Scholar" pitchFamily="2" charset="-79"/>
            </a:endParaRPr>
          </a:p>
        </p:txBody>
      </p:sp>
      <p:sp>
        <p:nvSpPr>
          <p:cNvPr id="60" name="圆角矩形 59">
            <a:extLst>
              <a:ext uri="{FF2B5EF4-FFF2-40B4-BE49-F238E27FC236}">
                <a16:creationId xmlns:a16="http://schemas.microsoft.com/office/drawing/2014/main" id="{DFD2F58E-F3E5-BB47-93F0-48E49714FD81}"/>
              </a:ext>
            </a:extLst>
          </p:cNvPr>
          <p:cNvSpPr/>
          <p:nvPr/>
        </p:nvSpPr>
        <p:spPr>
          <a:xfrm>
            <a:off x="5200161" y="5600321"/>
            <a:ext cx="1785813" cy="499573"/>
          </a:xfrm>
          <a:prstGeom prst="roundRect">
            <a:avLst/>
          </a:prstGeom>
          <a:solidFill>
            <a:schemeClr val="bg1"/>
          </a:solid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Arial Hebrew Scholar" pitchFamily="2" charset="-79"/>
                <a:cs typeface="Arial Hebrew Scholar" pitchFamily="2" charset="-79"/>
              </a:rPr>
              <a:t>Create_artwork</a:t>
            </a:r>
            <a:endParaRPr kumimoji="1" lang="zh-CN" altLang="en-US" dirty="0">
              <a:solidFill>
                <a:schemeClr val="tx1"/>
              </a:solidFill>
              <a:latin typeface="Arial Hebrew Scholar" pitchFamily="2" charset="-79"/>
              <a:cs typeface="Arial Hebrew Scholar" pitchFamily="2" charset="-79"/>
            </a:endParaRPr>
          </a:p>
        </p:txBody>
      </p:sp>
    </p:spTree>
    <p:extLst>
      <p:ext uri="{BB962C8B-B14F-4D97-AF65-F5344CB8AC3E}">
        <p14:creationId xmlns:p14="http://schemas.microsoft.com/office/powerpoint/2010/main" val="358570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Data</a:t>
            </a:r>
            <a:r>
              <a:rPr lang="zh-CN" altLang="en-US" dirty="0">
                <a:solidFill>
                  <a:srgbClr val="7030A0"/>
                </a:solidFill>
              </a:rPr>
              <a:t> </a:t>
            </a:r>
            <a:r>
              <a:rPr lang="en-US" altLang="zh-CN" dirty="0">
                <a:solidFill>
                  <a:srgbClr val="7030A0"/>
                </a:solidFill>
              </a:rPr>
              <a:t>Distribution</a:t>
            </a:r>
            <a:endParaRPr lang="en-US" dirty="0">
              <a:solidFill>
                <a:srgbClr val="7030A0"/>
              </a:solidFill>
            </a:endParaRPr>
          </a:p>
        </p:txBody>
      </p:sp>
      <p:sp>
        <p:nvSpPr>
          <p:cNvPr id="6" name="文本框 5">
            <a:extLst>
              <a:ext uri="{FF2B5EF4-FFF2-40B4-BE49-F238E27FC236}">
                <a16:creationId xmlns:a16="http://schemas.microsoft.com/office/drawing/2014/main" id="{6F5DD268-97EC-8449-A8E5-1A4C602F5C3D}"/>
              </a:ext>
            </a:extLst>
          </p:cNvPr>
          <p:cNvSpPr txBox="1"/>
          <p:nvPr/>
        </p:nvSpPr>
        <p:spPr>
          <a:xfrm>
            <a:off x="8948616" y="2828835"/>
            <a:ext cx="2618154" cy="1200329"/>
          </a:xfrm>
          <a:prstGeom prst="rect">
            <a:avLst/>
          </a:prstGeom>
          <a:noFill/>
        </p:spPr>
        <p:txBody>
          <a:bodyPr wrap="square" rtlCol="0">
            <a:spAutoFit/>
          </a:bodyPr>
          <a:lstStyle/>
          <a:p>
            <a:r>
              <a:rPr kumimoji="1" lang="en-US" altLang="zh-CN" sz="2400" dirty="0"/>
              <a:t>41% Types: &gt; 500</a:t>
            </a:r>
          </a:p>
          <a:p>
            <a:endParaRPr kumimoji="1" lang="en-US" altLang="zh-CN" sz="2400" dirty="0"/>
          </a:p>
          <a:p>
            <a:r>
              <a:rPr kumimoji="1" lang="en-US" altLang="zh-CN" sz="2400" dirty="0"/>
              <a:t>82% Types: &gt; 100</a:t>
            </a:r>
            <a:endParaRPr kumimoji="1" lang="zh-CN" altLang="en-US" sz="2400" dirty="0"/>
          </a:p>
        </p:txBody>
      </p:sp>
      <p:pic>
        <p:nvPicPr>
          <p:cNvPr id="8" name="内容占位符 7">
            <a:extLst>
              <a:ext uri="{FF2B5EF4-FFF2-40B4-BE49-F238E27FC236}">
                <a16:creationId xmlns:a16="http://schemas.microsoft.com/office/drawing/2014/main" id="{379152CA-0B6F-5744-A4AE-9D9D1ABC28B3}"/>
              </a:ext>
            </a:extLst>
          </p:cNvPr>
          <p:cNvPicPr>
            <a:picLocks noGrp="1" noChangeAspect="1"/>
          </p:cNvPicPr>
          <p:nvPr>
            <p:ph idx="1"/>
          </p:nvPr>
        </p:nvPicPr>
        <p:blipFill>
          <a:blip r:embed="rId3"/>
          <a:stretch>
            <a:fillRect/>
          </a:stretch>
        </p:blipFill>
        <p:spPr>
          <a:xfrm>
            <a:off x="3303164" y="1825625"/>
            <a:ext cx="5585671" cy="4351338"/>
          </a:xfrm>
        </p:spPr>
      </p:pic>
    </p:spTree>
    <p:extLst>
      <p:ext uri="{BB962C8B-B14F-4D97-AF65-F5344CB8AC3E}">
        <p14:creationId xmlns:p14="http://schemas.microsoft.com/office/powerpoint/2010/main" val="356515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Multiple</a:t>
            </a:r>
            <a:r>
              <a:rPr lang="zh-CN" altLang="en-US" dirty="0">
                <a:solidFill>
                  <a:srgbClr val="7030A0"/>
                </a:solidFill>
              </a:rPr>
              <a:t> </a:t>
            </a:r>
            <a:r>
              <a:rPr lang="en-US" altLang="zh-CN" dirty="0">
                <a:solidFill>
                  <a:srgbClr val="7030A0"/>
                </a:solidFill>
              </a:rPr>
              <a:t>Events</a:t>
            </a:r>
            <a:r>
              <a:rPr lang="zh-CN" altLang="en-US" dirty="0">
                <a:solidFill>
                  <a:srgbClr val="7030A0"/>
                </a:solidFill>
              </a:rPr>
              <a:t> </a:t>
            </a:r>
            <a:r>
              <a:rPr lang="en-US" altLang="zh-CN" dirty="0">
                <a:solidFill>
                  <a:srgbClr val="7030A0"/>
                </a:solidFill>
              </a:rPr>
              <a:t>in</a:t>
            </a:r>
            <a:r>
              <a:rPr lang="zh-CN" altLang="en-US" dirty="0">
                <a:solidFill>
                  <a:srgbClr val="7030A0"/>
                </a:solidFill>
              </a:rPr>
              <a:t> </a:t>
            </a:r>
            <a:r>
              <a:rPr lang="en-US" altLang="zh-CN" dirty="0">
                <a:solidFill>
                  <a:srgbClr val="7030A0"/>
                </a:solidFill>
              </a:rPr>
              <a:t>One</a:t>
            </a:r>
            <a:r>
              <a:rPr lang="zh-CN" altLang="en-US" dirty="0">
                <a:solidFill>
                  <a:srgbClr val="7030A0"/>
                </a:solidFill>
              </a:rPr>
              <a:t> </a:t>
            </a:r>
            <a:r>
              <a:rPr lang="en-US" altLang="zh-CN" dirty="0">
                <a:solidFill>
                  <a:srgbClr val="7030A0"/>
                </a:solidFill>
              </a:rPr>
              <a:t>Sentence</a:t>
            </a:r>
            <a:endParaRPr lang="en-US" dirty="0">
              <a:solidFill>
                <a:srgbClr val="7030A0"/>
              </a:solidFill>
            </a:endParaRPr>
          </a:p>
        </p:txBody>
      </p:sp>
      <p:sp>
        <p:nvSpPr>
          <p:cNvPr id="7" name="Content Placeholder 2">
            <a:extLst>
              <a:ext uri="{FF2B5EF4-FFF2-40B4-BE49-F238E27FC236}">
                <a16:creationId xmlns:a16="http://schemas.microsoft.com/office/drawing/2014/main" id="{9B2D0575-2BE6-D14B-A74C-E868E95A8E17}"/>
              </a:ext>
            </a:extLst>
          </p:cNvPr>
          <p:cNvSpPr>
            <a:spLocks noGrp="1"/>
          </p:cNvSpPr>
          <p:nvPr>
            <p:ph idx="1"/>
          </p:nvPr>
        </p:nvSpPr>
        <p:spPr>
          <a:xfrm>
            <a:off x="152095" y="2741370"/>
            <a:ext cx="11887809" cy="687630"/>
          </a:xfrm>
        </p:spPr>
        <p:txBody>
          <a:bodyPr>
            <a:normAutofit fontScale="55000" lnSpcReduction="20000"/>
          </a:bodyPr>
          <a:lstStyle/>
          <a:p>
            <a:pPr marL="0" indent="0" algn="ctr">
              <a:buNone/>
            </a:pPr>
            <a:r>
              <a:rPr lang="en-US" altLang="zh-CN" sz="4700" dirty="0">
                <a:latin typeface="Arial Hebrew Scholar" pitchFamily="2" charset="-79"/>
                <a:cs typeface="Arial Hebrew Scholar" pitchFamily="2" charset="-79"/>
              </a:rPr>
              <a:t>Ludwig van Beethoven was </a:t>
            </a:r>
            <a:r>
              <a:rPr lang="en-US" altLang="zh-CN" sz="4700" dirty="0">
                <a:solidFill>
                  <a:srgbClr val="FF0000"/>
                </a:solidFill>
                <a:latin typeface="Arial Hebrew Scholar" pitchFamily="2" charset="-79"/>
                <a:cs typeface="Arial Hebrew Scholar" pitchFamily="2" charset="-79"/>
              </a:rPr>
              <a:t>born</a:t>
            </a:r>
            <a:r>
              <a:rPr lang="en-US" altLang="zh-CN" sz="4700" dirty="0">
                <a:latin typeface="Arial Hebrew Scholar" pitchFamily="2" charset="-79"/>
                <a:cs typeface="Arial Hebrew Scholar" pitchFamily="2" charset="-79"/>
              </a:rPr>
              <a:t> in Bonn and </a:t>
            </a:r>
            <a:r>
              <a:rPr lang="en-US" altLang="zh-CN" sz="4700" dirty="0">
                <a:solidFill>
                  <a:srgbClr val="0070C0"/>
                </a:solidFill>
                <a:latin typeface="Arial Hebrew Scholar" pitchFamily="2" charset="-79"/>
                <a:cs typeface="Arial Hebrew Scholar" pitchFamily="2" charset="-79"/>
              </a:rPr>
              <a:t>baptized</a:t>
            </a:r>
            <a:r>
              <a:rPr lang="en-US" altLang="zh-CN" sz="4700" dirty="0">
                <a:latin typeface="Arial Hebrew Scholar" pitchFamily="2" charset="-79"/>
                <a:cs typeface="Arial Hebrew Scholar" pitchFamily="2" charset="-79"/>
              </a:rPr>
              <a:t> on 17 December, 1770.</a:t>
            </a:r>
          </a:p>
          <a:p>
            <a:endParaRPr lang="en-US" altLang="zh-CN" dirty="0"/>
          </a:p>
          <a:p>
            <a:pPr marL="0" indent="0">
              <a:buNone/>
            </a:pPr>
            <a:endParaRPr lang="en-US" altLang="zh-CN" dirty="0"/>
          </a:p>
          <a:p>
            <a:endParaRPr lang="en-US" altLang="zh-CN" dirty="0"/>
          </a:p>
          <a:p>
            <a:endParaRPr lang="en-US" altLang="zh-CN" dirty="0"/>
          </a:p>
          <a:p>
            <a:endParaRPr lang="en-US" altLang="zh-CN" dirty="0"/>
          </a:p>
          <a:p>
            <a:pPr lvl="1"/>
            <a:endParaRPr lang="en-US" altLang="zh-CN" dirty="0"/>
          </a:p>
          <a:p>
            <a:endParaRPr lang="en-US" altLang="zh-CN" dirty="0"/>
          </a:p>
          <a:p>
            <a:pPr lvl="1"/>
            <a:endParaRPr lang="en-US" dirty="0"/>
          </a:p>
        </p:txBody>
      </p:sp>
      <p:sp>
        <p:nvSpPr>
          <p:cNvPr id="8" name="下箭头 7">
            <a:extLst>
              <a:ext uri="{FF2B5EF4-FFF2-40B4-BE49-F238E27FC236}">
                <a16:creationId xmlns:a16="http://schemas.microsoft.com/office/drawing/2014/main" id="{C0764346-EE86-F943-82B3-0DD24B2E7468}"/>
              </a:ext>
            </a:extLst>
          </p:cNvPr>
          <p:cNvSpPr/>
          <p:nvPr/>
        </p:nvSpPr>
        <p:spPr>
          <a:xfrm>
            <a:off x="4640580" y="3208020"/>
            <a:ext cx="441960" cy="975360"/>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9" name="下箭头 8">
            <a:extLst>
              <a:ext uri="{FF2B5EF4-FFF2-40B4-BE49-F238E27FC236}">
                <a16:creationId xmlns:a16="http://schemas.microsoft.com/office/drawing/2014/main" id="{354A2DAB-44AA-5E42-A91D-D8758094B39C}"/>
              </a:ext>
            </a:extLst>
          </p:cNvPr>
          <p:cNvSpPr/>
          <p:nvPr/>
        </p:nvSpPr>
        <p:spPr>
          <a:xfrm>
            <a:off x="7475220" y="3208020"/>
            <a:ext cx="441960" cy="975360"/>
          </a:xfrm>
          <a:prstGeom prst="downArrow">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10" name="文本框 9">
            <a:extLst>
              <a:ext uri="{FF2B5EF4-FFF2-40B4-BE49-F238E27FC236}">
                <a16:creationId xmlns:a16="http://schemas.microsoft.com/office/drawing/2014/main" id="{BE88B2A1-0DD0-3C49-9D15-28C3D8D5598F}"/>
              </a:ext>
            </a:extLst>
          </p:cNvPr>
          <p:cNvSpPr txBox="1"/>
          <p:nvPr/>
        </p:nvSpPr>
        <p:spPr>
          <a:xfrm>
            <a:off x="4046220" y="4183379"/>
            <a:ext cx="217932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Birth</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
        <p:nvSpPr>
          <p:cNvPr id="11" name="文本框 10">
            <a:extLst>
              <a:ext uri="{FF2B5EF4-FFF2-40B4-BE49-F238E27FC236}">
                <a16:creationId xmlns:a16="http://schemas.microsoft.com/office/drawing/2014/main" id="{9A24CB4C-9026-0244-B57B-7015BECAA348}"/>
              </a:ext>
            </a:extLst>
          </p:cNvPr>
          <p:cNvSpPr txBox="1"/>
          <p:nvPr/>
        </p:nvSpPr>
        <p:spPr>
          <a:xfrm>
            <a:off x="6736080" y="4183380"/>
            <a:ext cx="275082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0070C0"/>
                </a:solidFill>
                <a:latin typeface="Arial Hebrew" pitchFamily="2" charset="-79"/>
                <a:cs typeface="Arial Hebrew" pitchFamily="2" charset="-79"/>
              </a:rPr>
              <a:t>Baptism</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Tree>
    <p:extLst>
      <p:ext uri="{BB962C8B-B14F-4D97-AF65-F5344CB8AC3E}">
        <p14:creationId xmlns:p14="http://schemas.microsoft.com/office/powerpoint/2010/main" val="130172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a:t>
            </a:r>
            <a:endParaRPr lang="en-US" dirty="0">
              <a:solidFill>
                <a:srgbClr val="7030A0"/>
              </a:solidFill>
            </a:endParaRPr>
          </a:p>
        </p:txBody>
      </p:sp>
      <p:sp>
        <p:nvSpPr>
          <p:cNvPr id="3" name="Content Placeholder 2"/>
          <p:cNvSpPr>
            <a:spLocks noGrp="1"/>
          </p:cNvSpPr>
          <p:nvPr>
            <p:ph idx="1"/>
          </p:nvPr>
        </p:nvSpPr>
        <p:spPr>
          <a:xfrm>
            <a:off x="152095" y="2741370"/>
            <a:ext cx="11887809" cy="687630"/>
          </a:xfrm>
        </p:spPr>
        <p:txBody>
          <a:bodyPr>
            <a:normAutofit fontScale="55000" lnSpcReduction="20000"/>
          </a:bodyPr>
          <a:lstStyle/>
          <a:p>
            <a:pPr marL="0" indent="0" algn="ctr">
              <a:buNone/>
            </a:pPr>
            <a:r>
              <a:rPr lang="en-US" altLang="zh-CN" sz="4700" dirty="0">
                <a:latin typeface="Arial Hebrew Scholar" pitchFamily="2" charset="-79"/>
                <a:cs typeface="Arial Hebrew Scholar" pitchFamily="2" charset="-79"/>
              </a:rPr>
              <a:t>Ludwig van Beethoven was born in Bonn and baptized on 17 December, 1770.</a:t>
            </a:r>
          </a:p>
          <a:p>
            <a:endParaRPr lang="en-US" altLang="zh-CN" dirty="0"/>
          </a:p>
          <a:p>
            <a:pPr marL="0" indent="0">
              <a:buNone/>
            </a:pPr>
            <a:endParaRPr lang="en-US" altLang="zh-CN" dirty="0"/>
          </a:p>
          <a:p>
            <a:endParaRPr lang="en-US" altLang="zh-CN" dirty="0"/>
          </a:p>
          <a:p>
            <a:endParaRPr lang="en-US" altLang="zh-CN" dirty="0"/>
          </a:p>
          <a:p>
            <a:endParaRPr lang="en-US" altLang="zh-CN" dirty="0"/>
          </a:p>
          <a:p>
            <a:pPr lvl="1"/>
            <a:endParaRPr lang="en-US" altLang="zh-CN" dirty="0"/>
          </a:p>
          <a:p>
            <a:endParaRPr lang="en-US" altLang="zh-CN" dirty="0"/>
          </a:p>
          <a:p>
            <a:pPr lvl="1"/>
            <a:endParaRPr lang="en-US" dirty="0"/>
          </a:p>
        </p:txBody>
      </p:sp>
    </p:spTree>
    <p:extLst>
      <p:ext uri="{BB962C8B-B14F-4D97-AF65-F5344CB8AC3E}">
        <p14:creationId xmlns:p14="http://schemas.microsoft.com/office/powerpoint/2010/main" val="395306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Multiple</a:t>
            </a:r>
            <a:r>
              <a:rPr lang="zh-CN" altLang="en-US" dirty="0">
                <a:solidFill>
                  <a:srgbClr val="7030A0"/>
                </a:solidFill>
              </a:rPr>
              <a:t> </a:t>
            </a:r>
            <a:r>
              <a:rPr lang="en-US" altLang="zh-CN" dirty="0">
                <a:solidFill>
                  <a:srgbClr val="7030A0"/>
                </a:solidFill>
              </a:rPr>
              <a:t>Events</a:t>
            </a:r>
            <a:r>
              <a:rPr lang="zh-CN" altLang="en-US" dirty="0">
                <a:solidFill>
                  <a:srgbClr val="7030A0"/>
                </a:solidFill>
              </a:rPr>
              <a:t> </a:t>
            </a:r>
            <a:r>
              <a:rPr lang="en-US" altLang="zh-CN" dirty="0">
                <a:solidFill>
                  <a:srgbClr val="7030A0"/>
                </a:solidFill>
              </a:rPr>
              <a:t>in</a:t>
            </a:r>
            <a:r>
              <a:rPr lang="zh-CN" altLang="en-US" dirty="0">
                <a:solidFill>
                  <a:srgbClr val="7030A0"/>
                </a:solidFill>
              </a:rPr>
              <a:t> </a:t>
            </a:r>
            <a:r>
              <a:rPr lang="en-US" altLang="zh-CN" dirty="0">
                <a:solidFill>
                  <a:srgbClr val="7030A0"/>
                </a:solidFill>
              </a:rPr>
              <a:t>One</a:t>
            </a:r>
            <a:r>
              <a:rPr lang="zh-CN" altLang="en-US" dirty="0">
                <a:solidFill>
                  <a:srgbClr val="7030A0"/>
                </a:solidFill>
              </a:rPr>
              <a:t> </a:t>
            </a:r>
            <a:r>
              <a:rPr lang="en-US" altLang="zh-CN" dirty="0">
                <a:solidFill>
                  <a:srgbClr val="7030A0"/>
                </a:solidFill>
              </a:rPr>
              <a:t>Sentence</a:t>
            </a:r>
            <a:endParaRPr lang="en-US" dirty="0">
              <a:solidFill>
                <a:srgbClr val="7030A0"/>
              </a:solidFill>
            </a:endParaRPr>
          </a:p>
        </p:txBody>
      </p:sp>
      <p:pic>
        <p:nvPicPr>
          <p:cNvPr id="4" name="图片 3">
            <a:extLst>
              <a:ext uri="{FF2B5EF4-FFF2-40B4-BE49-F238E27FC236}">
                <a16:creationId xmlns:a16="http://schemas.microsoft.com/office/drawing/2014/main" id="{4F9D8559-DBEF-1D48-8E3E-E5A21095704F}"/>
              </a:ext>
            </a:extLst>
          </p:cNvPr>
          <p:cNvPicPr>
            <a:picLocks noChangeAspect="1"/>
          </p:cNvPicPr>
          <p:nvPr/>
        </p:nvPicPr>
        <p:blipFill>
          <a:blip r:embed="rId3"/>
          <a:stretch>
            <a:fillRect/>
          </a:stretch>
        </p:blipFill>
        <p:spPr>
          <a:xfrm>
            <a:off x="3115774" y="1775499"/>
            <a:ext cx="5960452" cy="4460202"/>
          </a:xfrm>
          <a:prstGeom prst="rect">
            <a:avLst/>
          </a:prstGeom>
        </p:spPr>
      </p:pic>
    </p:spTree>
    <p:extLst>
      <p:ext uri="{BB962C8B-B14F-4D97-AF65-F5344CB8AC3E}">
        <p14:creationId xmlns:p14="http://schemas.microsoft.com/office/powerpoint/2010/main" val="238469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Experiments</a:t>
            </a:r>
            <a:endParaRPr lang="en-US" dirty="0">
              <a:solidFill>
                <a:srgbClr val="7030A0"/>
              </a:solidFill>
            </a:endParaRPr>
          </a:p>
        </p:txBody>
      </p:sp>
      <p:pic>
        <p:nvPicPr>
          <p:cNvPr id="3" name="图片 2">
            <a:extLst>
              <a:ext uri="{FF2B5EF4-FFF2-40B4-BE49-F238E27FC236}">
                <a16:creationId xmlns:a16="http://schemas.microsoft.com/office/drawing/2014/main" id="{B93453D4-C779-A549-8BDD-1685FEBCF930}"/>
              </a:ext>
            </a:extLst>
          </p:cNvPr>
          <p:cNvPicPr>
            <a:picLocks noChangeAspect="1"/>
          </p:cNvPicPr>
          <p:nvPr/>
        </p:nvPicPr>
        <p:blipFill>
          <a:blip r:embed="rId3"/>
          <a:stretch>
            <a:fillRect/>
          </a:stretch>
        </p:blipFill>
        <p:spPr>
          <a:xfrm>
            <a:off x="697490" y="2180492"/>
            <a:ext cx="10797020" cy="2876062"/>
          </a:xfrm>
          <a:prstGeom prst="rect">
            <a:avLst/>
          </a:prstGeom>
        </p:spPr>
      </p:pic>
    </p:spTree>
    <p:extLst>
      <p:ext uri="{BB962C8B-B14F-4D97-AF65-F5344CB8AC3E}">
        <p14:creationId xmlns:p14="http://schemas.microsoft.com/office/powerpoint/2010/main" val="99868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Experiments</a:t>
            </a:r>
            <a:endParaRPr lang="en-US" dirty="0">
              <a:solidFill>
                <a:srgbClr val="7030A0"/>
              </a:solidFill>
            </a:endParaRPr>
          </a:p>
        </p:txBody>
      </p:sp>
      <p:pic>
        <p:nvPicPr>
          <p:cNvPr id="3" name="图片 2">
            <a:extLst>
              <a:ext uri="{FF2B5EF4-FFF2-40B4-BE49-F238E27FC236}">
                <a16:creationId xmlns:a16="http://schemas.microsoft.com/office/drawing/2014/main" id="{B93453D4-C779-A549-8BDD-1685FEBCF930}"/>
              </a:ext>
            </a:extLst>
          </p:cNvPr>
          <p:cNvPicPr>
            <a:picLocks noChangeAspect="1"/>
          </p:cNvPicPr>
          <p:nvPr/>
        </p:nvPicPr>
        <p:blipFill>
          <a:blip r:embed="rId3"/>
          <a:stretch>
            <a:fillRect/>
          </a:stretch>
        </p:blipFill>
        <p:spPr>
          <a:xfrm>
            <a:off x="697490" y="2180492"/>
            <a:ext cx="10797020" cy="2876062"/>
          </a:xfrm>
          <a:prstGeom prst="rect">
            <a:avLst/>
          </a:prstGeom>
        </p:spPr>
      </p:pic>
      <p:sp>
        <p:nvSpPr>
          <p:cNvPr id="4" name="矩形 3">
            <a:extLst>
              <a:ext uri="{FF2B5EF4-FFF2-40B4-BE49-F238E27FC236}">
                <a16:creationId xmlns:a16="http://schemas.microsoft.com/office/drawing/2014/main" id="{5E378C44-4C02-BE45-BF64-5C4E8F96CA8A}"/>
              </a:ext>
            </a:extLst>
          </p:cNvPr>
          <p:cNvSpPr/>
          <p:nvPr/>
        </p:nvSpPr>
        <p:spPr>
          <a:xfrm>
            <a:off x="984738" y="4337538"/>
            <a:ext cx="10308493" cy="547078"/>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8787E6C-929E-BC4C-9EB8-1A51FEA9033F}"/>
              </a:ext>
            </a:extLst>
          </p:cNvPr>
          <p:cNvSpPr/>
          <p:nvPr/>
        </p:nvSpPr>
        <p:spPr>
          <a:xfrm>
            <a:off x="984737" y="3489569"/>
            <a:ext cx="10308493" cy="547078"/>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341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Experiments</a:t>
            </a:r>
            <a:endParaRPr lang="en-US" dirty="0">
              <a:solidFill>
                <a:srgbClr val="7030A0"/>
              </a:solidFill>
            </a:endParaRPr>
          </a:p>
        </p:txBody>
      </p:sp>
      <p:pic>
        <p:nvPicPr>
          <p:cNvPr id="3" name="图片 2">
            <a:extLst>
              <a:ext uri="{FF2B5EF4-FFF2-40B4-BE49-F238E27FC236}">
                <a16:creationId xmlns:a16="http://schemas.microsoft.com/office/drawing/2014/main" id="{B93453D4-C779-A549-8BDD-1685FEBCF930}"/>
              </a:ext>
            </a:extLst>
          </p:cNvPr>
          <p:cNvPicPr>
            <a:picLocks noChangeAspect="1"/>
          </p:cNvPicPr>
          <p:nvPr/>
        </p:nvPicPr>
        <p:blipFill>
          <a:blip r:embed="rId3"/>
          <a:stretch>
            <a:fillRect/>
          </a:stretch>
        </p:blipFill>
        <p:spPr>
          <a:xfrm>
            <a:off x="697490" y="2180492"/>
            <a:ext cx="10797020" cy="2876062"/>
          </a:xfrm>
          <a:prstGeom prst="rect">
            <a:avLst/>
          </a:prstGeom>
        </p:spPr>
      </p:pic>
      <p:sp>
        <p:nvSpPr>
          <p:cNvPr id="5" name="矩形 4">
            <a:extLst>
              <a:ext uri="{FF2B5EF4-FFF2-40B4-BE49-F238E27FC236}">
                <a16:creationId xmlns:a16="http://schemas.microsoft.com/office/drawing/2014/main" id="{48787E6C-929E-BC4C-9EB8-1A51FEA9033F}"/>
              </a:ext>
            </a:extLst>
          </p:cNvPr>
          <p:cNvSpPr/>
          <p:nvPr/>
        </p:nvSpPr>
        <p:spPr>
          <a:xfrm>
            <a:off x="2579076" y="3489569"/>
            <a:ext cx="4321909" cy="547078"/>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71075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Effect</a:t>
            </a:r>
            <a:r>
              <a:rPr lang="zh-CN" altLang="en-US" dirty="0">
                <a:solidFill>
                  <a:srgbClr val="7030A0"/>
                </a:solidFill>
              </a:rPr>
              <a:t> </a:t>
            </a:r>
            <a:r>
              <a:rPr lang="en-US" altLang="zh-CN" dirty="0">
                <a:solidFill>
                  <a:srgbClr val="7030A0"/>
                </a:solidFill>
              </a:rPr>
              <a:t>of Data Size and #Event Types</a:t>
            </a:r>
            <a:endParaRPr lang="en-US" dirty="0">
              <a:solidFill>
                <a:srgbClr val="7030A0"/>
              </a:solidFill>
            </a:endParaRPr>
          </a:p>
        </p:txBody>
      </p:sp>
      <p:pic>
        <p:nvPicPr>
          <p:cNvPr id="4" name="图片 3">
            <a:extLst>
              <a:ext uri="{FF2B5EF4-FFF2-40B4-BE49-F238E27FC236}">
                <a16:creationId xmlns:a16="http://schemas.microsoft.com/office/drawing/2014/main" id="{233104EB-EE6E-F740-B37A-5694D1C08BCE}"/>
              </a:ext>
            </a:extLst>
          </p:cNvPr>
          <p:cNvPicPr>
            <a:picLocks noChangeAspect="1"/>
          </p:cNvPicPr>
          <p:nvPr/>
        </p:nvPicPr>
        <p:blipFill>
          <a:blip r:embed="rId3"/>
          <a:stretch>
            <a:fillRect/>
          </a:stretch>
        </p:blipFill>
        <p:spPr>
          <a:xfrm>
            <a:off x="596900" y="1690688"/>
            <a:ext cx="5499100" cy="4419600"/>
          </a:xfrm>
          <a:prstGeom prst="rect">
            <a:avLst/>
          </a:prstGeom>
        </p:spPr>
      </p:pic>
    </p:spTree>
    <p:extLst>
      <p:ext uri="{BB962C8B-B14F-4D97-AF65-F5344CB8AC3E}">
        <p14:creationId xmlns:p14="http://schemas.microsoft.com/office/powerpoint/2010/main" val="334078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Effect</a:t>
            </a:r>
            <a:r>
              <a:rPr lang="zh-CN" altLang="en-US" dirty="0">
                <a:solidFill>
                  <a:srgbClr val="7030A0"/>
                </a:solidFill>
              </a:rPr>
              <a:t> </a:t>
            </a:r>
            <a:r>
              <a:rPr lang="en-US" altLang="zh-CN" dirty="0">
                <a:solidFill>
                  <a:srgbClr val="7030A0"/>
                </a:solidFill>
              </a:rPr>
              <a:t>of Data Size and #Event Types</a:t>
            </a:r>
            <a:endParaRPr lang="en-US" dirty="0">
              <a:solidFill>
                <a:srgbClr val="7030A0"/>
              </a:solidFill>
            </a:endParaRPr>
          </a:p>
        </p:txBody>
      </p:sp>
      <p:pic>
        <p:nvPicPr>
          <p:cNvPr id="4" name="图片 3">
            <a:extLst>
              <a:ext uri="{FF2B5EF4-FFF2-40B4-BE49-F238E27FC236}">
                <a16:creationId xmlns:a16="http://schemas.microsoft.com/office/drawing/2014/main" id="{2441B90E-459C-1B42-BFBB-985628032AFF}"/>
              </a:ext>
            </a:extLst>
          </p:cNvPr>
          <p:cNvPicPr>
            <a:picLocks noChangeAspect="1"/>
          </p:cNvPicPr>
          <p:nvPr/>
        </p:nvPicPr>
        <p:blipFill>
          <a:blip r:embed="rId3"/>
          <a:stretch>
            <a:fillRect/>
          </a:stretch>
        </p:blipFill>
        <p:spPr>
          <a:xfrm>
            <a:off x="596900" y="1690688"/>
            <a:ext cx="5499100" cy="4419600"/>
          </a:xfrm>
          <a:prstGeom prst="rect">
            <a:avLst/>
          </a:prstGeom>
        </p:spPr>
      </p:pic>
      <p:pic>
        <p:nvPicPr>
          <p:cNvPr id="7" name="图片 6">
            <a:extLst>
              <a:ext uri="{FF2B5EF4-FFF2-40B4-BE49-F238E27FC236}">
                <a16:creationId xmlns:a16="http://schemas.microsoft.com/office/drawing/2014/main" id="{0ADEF1C8-FD86-1C4F-9741-179F90A47B05}"/>
              </a:ext>
            </a:extLst>
          </p:cNvPr>
          <p:cNvPicPr>
            <a:picLocks noChangeAspect="1"/>
          </p:cNvPicPr>
          <p:nvPr/>
        </p:nvPicPr>
        <p:blipFill>
          <a:blip r:embed="rId4"/>
          <a:stretch>
            <a:fillRect/>
          </a:stretch>
        </p:blipFill>
        <p:spPr>
          <a:xfrm>
            <a:off x="6096000" y="1614122"/>
            <a:ext cx="5689600" cy="4495800"/>
          </a:xfrm>
          <a:prstGeom prst="rect">
            <a:avLst/>
          </a:prstGeom>
        </p:spPr>
      </p:pic>
    </p:spTree>
    <p:extLst>
      <p:ext uri="{BB962C8B-B14F-4D97-AF65-F5344CB8AC3E}">
        <p14:creationId xmlns:p14="http://schemas.microsoft.com/office/powerpoint/2010/main" val="118788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Transferability</a:t>
            </a:r>
            <a:endParaRPr lang="en-US" dirty="0">
              <a:solidFill>
                <a:srgbClr val="7030A0"/>
              </a:solidFill>
            </a:endParaRPr>
          </a:p>
        </p:txBody>
      </p:sp>
      <p:graphicFrame>
        <p:nvGraphicFramePr>
          <p:cNvPr id="5" name="图表 4">
            <a:extLst>
              <a:ext uri="{FF2B5EF4-FFF2-40B4-BE49-F238E27FC236}">
                <a16:creationId xmlns:a16="http://schemas.microsoft.com/office/drawing/2014/main" id="{0887DD66-A1DB-AD4C-903B-AD3F1F2087B3}"/>
              </a:ext>
            </a:extLst>
          </p:cNvPr>
          <p:cNvGraphicFramePr/>
          <p:nvPr>
            <p:extLst>
              <p:ext uri="{D42A27DB-BD31-4B8C-83A1-F6EECF244321}">
                <p14:modId xmlns:p14="http://schemas.microsoft.com/office/powerpoint/2010/main" val="212294637"/>
              </p:ext>
            </p:extLst>
          </p:nvPr>
        </p:nvGraphicFramePr>
        <p:xfrm>
          <a:off x="2524369" y="1617784"/>
          <a:ext cx="7674707" cy="50129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254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Error</a:t>
            </a:r>
            <a:r>
              <a:rPr lang="zh-CN" altLang="en-US" dirty="0">
                <a:solidFill>
                  <a:srgbClr val="7030A0"/>
                </a:solidFill>
              </a:rPr>
              <a:t> </a:t>
            </a:r>
            <a:r>
              <a:rPr lang="en-US" altLang="zh-CN" dirty="0">
                <a:solidFill>
                  <a:srgbClr val="7030A0"/>
                </a:solidFill>
              </a:rPr>
              <a:t>Analysis</a:t>
            </a:r>
            <a:endParaRPr lang="en-US" dirty="0">
              <a:solidFill>
                <a:srgbClr val="7030A0"/>
              </a:solidFill>
            </a:endParaRPr>
          </a:p>
        </p:txBody>
      </p:sp>
      <p:pic>
        <p:nvPicPr>
          <p:cNvPr id="3" name="图片 2">
            <a:extLst>
              <a:ext uri="{FF2B5EF4-FFF2-40B4-BE49-F238E27FC236}">
                <a16:creationId xmlns:a16="http://schemas.microsoft.com/office/drawing/2014/main" id="{9B04B0C9-94BB-AB44-98D6-0B9DA3C6E4BA}"/>
              </a:ext>
            </a:extLst>
          </p:cNvPr>
          <p:cNvPicPr>
            <a:picLocks noChangeAspect="1"/>
          </p:cNvPicPr>
          <p:nvPr/>
        </p:nvPicPr>
        <p:blipFill>
          <a:blip r:embed="rId3"/>
          <a:stretch>
            <a:fillRect/>
          </a:stretch>
        </p:blipFill>
        <p:spPr>
          <a:xfrm>
            <a:off x="1465676" y="2140291"/>
            <a:ext cx="9260648" cy="3564940"/>
          </a:xfrm>
          <a:prstGeom prst="rect">
            <a:avLst/>
          </a:prstGeom>
        </p:spPr>
      </p:pic>
    </p:spTree>
    <p:extLst>
      <p:ext uri="{BB962C8B-B14F-4D97-AF65-F5344CB8AC3E}">
        <p14:creationId xmlns:p14="http://schemas.microsoft.com/office/powerpoint/2010/main" val="360787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Error</a:t>
            </a:r>
            <a:r>
              <a:rPr lang="zh-CN" altLang="en-US" dirty="0">
                <a:solidFill>
                  <a:srgbClr val="7030A0"/>
                </a:solidFill>
              </a:rPr>
              <a:t> </a:t>
            </a:r>
            <a:r>
              <a:rPr lang="en-US" altLang="zh-CN" dirty="0">
                <a:solidFill>
                  <a:srgbClr val="7030A0"/>
                </a:solidFill>
              </a:rPr>
              <a:t>Analysis</a:t>
            </a:r>
            <a:endParaRPr lang="en-US" dirty="0">
              <a:solidFill>
                <a:srgbClr val="7030A0"/>
              </a:solidFill>
            </a:endParaRPr>
          </a:p>
        </p:txBody>
      </p:sp>
      <p:pic>
        <p:nvPicPr>
          <p:cNvPr id="3" name="图片 2">
            <a:extLst>
              <a:ext uri="{FF2B5EF4-FFF2-40B4-BE49-F238E27FC236}">
                <a16:creationId xmlns:a16="http://schemas.microsoft.com/office/drawing/2014/main" id="{9B04B0C9-94BB-AB44-98D6-0B9DA3C6E4BA}"/>
              </a:ext>
            </a:extLst>
          </p:cNvPr>
          <p:cNvPicPr>
            <a:picLocks noChangeAspect="1"/>
          </p:cNvPicPr>
          <p:nvPr/>
        </p:nvPicPr>
        <p:blipFill>
          <a:blip r:embed="rId3"/>
          <a:stretch>
            <a:fillRect/>
          </a:stretch>
        </p:blipFill>
        <p:spPr>
          <a:xfrm>
            <a:off x="1465676" y="2140291"/>
            <a:ext cx="9260648" cy="3564940"/>
          </a:xfrm>
          <a:prstGeom prst="rect">
            <a:avLst/>
          </a:prstGeom>
        </p:spPr>
      </p:pic>
      <p:sp>
        <p:nvSpPr>
          <p:cNvPr id="4" name="矩形 3">
            <a:extLst>
              <a:ext uri="{FF2B5EF4-FFF2-40B4-BE49-F238E27FC236}">
                <a16:creationId xmlns:a16="http://schemas.microsoft.com/office/drawing/2014/main" id="{B210DC9C-AE79-804A-A5AF-99C323F3A50C}"/>
              </a:ext>
            </a:extLst>
          </p:cNvPr>
          <p:cNvSpPr/>
          <p:nvPr/>
        </p:nvSpPr>
        <p:spPr>
          <a:xfrm>
            <a:off x="3618523" y="2430584"/>
            <a:ext cx="2172677" cy="2977661"/>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291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Error</a:t>
            </a:r>
            <a:r>
              <a:rPr lang="zh-CN" altLang="en-US" dirty="0">
                <a:solidFill>
                  <a:srgbClr val="7030A0"/>
                </a:solidFill>
              </a:rPr>
              <a:t> </a:t>
            </a:r>
            <a:r>
              <a:rPr lang="en-US" altLang="zh-CN" dirty="0">
                <a:solidFill>
                  <a:srgbClr val="7030A0"/>
                </a:solidFill>
              </a:rPr>
              <a:t>Analysis</a:t>
            </a:r>
            <a:endParaRPr lang="en-US" dirty="0">
              <a:solidFill>
                <a:srgbClr val="7030A0"/>
              </a:solidFill>
            </a:endParaRPr>
          </a:p>
        </p:txBody>
      </p:sp>
      <p:pic>
        <p:nvPicPr>
          <p:cNvPr id="3" name="图片 2">
            <a:extLst>
              <a:ext uri="{FF2B5EF4-FFF2-40B4-BE49-F238E27FC236}">
                <a16:creationId xmlns:a16="http://schemas.microsoft.com/office/drawing/2014/main" id="{9B04B0C9-94BB-AB44-98D6-0B9DA3C6E4BA}"/>
              </a:ext>
            </a:extLst>
          </p:cNvPr>
          <p:cNvPicPr>
            <a:picLocks noChangeAspect="1"/>
          </p:cNvPicPr>
          <p:nvPr/>
        </p:nvPicPr>
        <p:blipFill>
          <a:blip r:embed="rId3"/>
          <a:stretch>
            <a:fillRect/>
          </a:stretch>
        </p:blipFill>
        <p:spPr>
          <a:xfrm>
            <a:off x="1465676" y="2140291"/>
            <a:ext cx="9260648" cy="3564940"/>
          </a:xfrm>
          <a:prstGeom prst="rect">
            <a:avLst/>
          </a:prstGeom>
        </p:spPr>
      </p:pic>
      <p:sp>
        <p:nvSpPr>
          <p:cNvPr id="4" name="矩形 3">
            <a:extLst>
              <a:ext uri="{FF2B5EF4-FFF2-40B4-BE49-F238E27FC236}">
                <a16:creationId xmlns:a16="http://schemas.microsoft.com/office/drawing/2014/main" id="{B4AB8644-4E34-A742-8298-414BC84479DF}"/>
              </a:ext>
            </a:extLst>
          </p:cNvPr>
          <p:cNvSpPr/>
          <p:nvPr/>
        </p:nvSpPr>
        <p:spPr>
          <a:xfrm>
            <a:off x="6096000" y="3188677"/>
            <a:ext cx="2727569" cy="2222914"/>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7832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a:t>
            </a:r>
            <a:endParaRPr lang="en-US" dirty="0">
              <a:solidFill>
                <a:srgbClr val="7030A0"/>
              </a:solidFill>
            </a:endParaRPr>
          </a:p>
        </p:txBody>
      </p:sp>
      <p:sp>
        <p:nvSpPr>
          <p:cNvPr id="3" name="Content Placeholder 2"/>
          <p:cNvSpPr>
            <a:spLocks noGrp="1"/>
          </p:cNvSpPr>
          <p:nvPr>
            <p:ph idx="1"/>
          </p:nvPr>
        </p:nvSpPr>
        <p:spPr>
          <a:xfrm>
            <a:off x="152095" y="2741370"/>
            <a:ext cx="11887809" cy="687630"/>
          </a:xfrm>
        </p:spPr>
        <p:txBody>
          <a:bodyPr>
            <a:normAutofit fontScale="55000" lnSpcReduction="20000"/>
          </a:bodyPr>
          <a:lstStyle/>
          <a:p>
            <a:pPr marL="0" indent="0" algn="ctr">
              <a:buNone/>
            </a:pPr>
            <a:r>
              <a:rPr lang="en-US" altLang="zh-CN" sz="4700" dirty="0">
                <a:latin typeface="Arial Hebrew Scholar" pitchFamily="2" charset="-79"/>
                <a:cs typeface="Arial Hebrew Scholar" pitchFamily="2" charset="-79"/>
              </a:rPr>
              <a:t>Ludwig van Beethoven was </a:t>
            </a:r>
            <a:r>
              <a:rPr lang="en-US" altLang="zh-CN" sz="4700" dirty="0">
                <a:solidFill>
                  <a:srgbClr val="FF0000"/>
                </a:solidFill>
                <a:latin typeface="Arial Hebrew Scholar" pitchFamily="2" charset="-79"/>
                <a:cs typeface="Arial Hebrew Scholar" pitchFamily="2" charset="-79"/>
              </a:rPr>
              <a:t>born</a:t>
            </a:r>
            <a:r>
              <a:rPr lang="en-US" altLang="zh-CN" sz="4700" dirty="0">
                <a:latin typeface="Arial Hebrew Scholar" pitchFamily="2" charset="-79"/>
                <a:cs typeface="Arial Hebrew Scholar" pitchFamily="2" charset="-79"/>
              </a:rPr>
              <a:t> in Bonn and baptized on 17 December, 1770.</a:t>
            </a:r>
          </a:p>
          <a:p>
            <a:endParaRPr lang="en-US" altLang="zh-CN" dirty="0"/>
          </a:p>
          <a:p>
            <a:pPr marL="0" indent="0">
              <a:buNone/>
            </a:pPr>
            <a:endParaRPr lang="en-US" altLang="zh-CN" dirty="0"/>
          </a:p>
          <a:p>
            <a:endParaRPr lang="en-US" altLang="zh-CN" dirty="0"/>
          </a:p>
          <a:p>
            <a:endParaRPr lang="en-US" altLang="zh-CN" dirty="0"/>
          </a:p>
          <a:p>
            <a:endParaRPr lang="en-US" altLang="zh-CN" dirty="0"/>
          </a:p>
          <a:p>
            <a:pPr lvl="1"/>
            <a:endParaRPr lang="en-US" altLang="zh-CN" dirty="0"/>
          </a:p>
          <a:p>
            <a:endParaRPr lang="en-US" altLang="zh-CN" dirty="0"/>
          </a:p>
          <a:p>
            <a:pPr lvl="1"/>
            <a:endParaRPr lang="en-US" dirty="0"/>
          </a:p>
        </p:txBody>
      </p:sp>
      <p:sp>
        <p:nvSpPr>
          <p:cNvPr id="15" name="下箭头 14">
            <a:extLst>
              <a:ext uri="{FF2B5EF4-FFF2-40B4-BE49-F238E27FC236}">
                <a16:creationId xmlns:a16="http://schemas.microsoft.com/office/drawing/2014/main" id="{F626BA24-BECA-8A4B-AEAA-2A9CD8DF3DDE}"/>
              </a:ext>
            </a:extLst>
          </p:cNvPr>
          <p:cNvSpPr/>
          <p:nvPr/>
        </p:nvSpPr>
        <p:spPr>
          <a:xfrm>
            <a:off x="4640580" y="3208020"/>
            <a:ext cx="441960" cy="975360"/>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17" name="文本框 16">
            <a:extLst>
              <a:ext uri="{FF2B5EF4-FFF2-40B4-BE49-F238E27FC236}">
                <a16:creationId xmlns:a16="http://schemas.microsoft.com/office/drawing/2014/main" id="{B2F4F08B-0F87-0049-B2A2-6C3A5DA43263}"/>
              </a:ext>
            </a:extLst>
          </p:cNvPr>
          <p:cNvSpPr txBox="1"/>
          <p:nvPr/>
        </p:nvSpPr>
        <p:spPr>
          <a:xfrm>
            <a:off x="4046220" y="4183379"/>
            <a:ext cx="217932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Birth</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Tree>
    <p:extLst>
      <p:ext uri="{BB962C8B-B14F-4D97-AF65-F5344CB8AC3E}">
        <p14:creationId xmlns:p14="http://schemas.microsoft.com/office/powerpoint/2010/main" val="4224265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Error</a:t>
            </a:r>
            <a:r>
              <a:rPr lang="zh-CN" altLang="en-US" dirty="0">
                <a:solidFill>
                  <a:srgbClr val="7030A0"/>
                </a:solidFill>
              </a:rPr>
              <a:t> </a:t>
            </a:r>
            <a:r>
              <a:rPr lang="en-US" altLang="zh-CN" dirty="0">
                <a:solidFill>
                  <a:srgbClr val="7030A0"/>
                </a:solidFill>
              </a:rPr>
              <a:t>Analysis</a:t>
            </a:r>
            <a:endParaRPr lang="en-US" dirty="0">
              <a:solidFill>
                <a:srgbClr val="7030A0"/>
              </a:solidFill>
            </a:endParaRPr>
          </a:p>
        </p:txBody>
      </p:sp>
      <p:pic>
        <p:nvPicPr>
          <p:cNvPr id="3" name="图片 2">
            <a:extLst>
              <a:ext uri="{FF2B5EF4-FFF2-40B4-BE49-F238E27FC236}">
                <a16:creationId xmlns:a16="http://schemas.microsoft.com/office/drawing/2014/main" id="{9B04B0C9-94BB-AB44-98D6-0B9DA3C6E4BA}"/>
              </a:ext>
            </a:extLst>
          </p:cNvPr>
          <p:cNvPicPr>
            <a:picLocks noChangeAspect="1"/>
          </p:cNvPicPr>
          <p:nvPr/>
        </p:nvPicPr>
        <p:blipFill>
          <a:blip r:embed="rId3"/>
          <a:stretch>
            <a:fillRect/>
          </a:stretch>
        </p:blipFill>
        <p:spPr>
          <a:xfrm>
            <a:off x="1465676" y="2140291"/>
            <a:ext cx="9260648" cy="3564940"/>
          </a:xfrm>
          <a:prstGeom prst="rect">
            <a:avLst/>
          </a:prstGeom>
        </p:spPr>
      </p:pic>
      <p:sp>
        <p:nvSpPr>
          <p:cNvPr id="4" name="矩形 3">
            <a:extLst>
              <a:ext uri="{FF2B5EF4-FFF2-40B4-BE49-F238E27FC236}">
                <a16:creationId xmlns:a16="http://schemas.microsoft.com/office/drawing/2014/main" id="{238D9F4C-8A0B-D34E-AD83-B539CE4DF2F7}"/>
              </a:ext>
            </a:extLst>
          </p:cNvPr>
          <p:cNvSpPr/>
          <p:nvPr/>
        </p:nvSpPr>
        <p:spPr>
          <a:xfrm>
            <a:off x="8979877" y="3118338"/>
            <a:ext cx="1539631" cy="2360246"/>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1382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7030A0"/>
                </a:solidFill>
              </a:rPr>
              <a:t>Summary</a:t>
            </a:r>
            <a:endParaRPr lang="en-US" dirty="0">
              <a:solidFill>
                <a:srgbClr val="7030A0"/>
              </a:solidFill>
            </a:endParaRPr>
          </a:p>
        </p:txBody>
      </p:sp>
      <p:sp>
        <p:nvSpPr>
          <p:cNvPr id="4" name="内容占位符 7">
            <a:extLst>
              <a:ext uri="{FF2B5EF4-FFF2-40B4-BE49-F238E27FC236}">
                <a16:creationId xmlns:a16="http://schemas.microsoft.com/office/drawing/2014/main" id="{01930EF5-6C48-C544-96F9-85E999BD3365}"/>
              </a:ext>
            </a:extLst>
          </p:cNvPr>
          <p:cNvSpPr>
            <a:spLocks noGrp="1"/>
          </p:cNvSpPr>
          <p:nvPr>
            <p:ph idx="1"/>
          </p:nvPr>
        </p:nvSpPr>
        <p:spPr>
          <a:xfrm>
            <a:off x="838200" y="1825625"/>
            <a:ext cx="10515600" cy="4351338"/>
          </a:xfrm>
        </p:spPr>
        <p:txBody>
          <a:bodyPr/>
          <a:lstStyle/>
          <a:p>
            <a:r>
              <a:rPr lang="en-US" altLang="zh-CN" dirty="0"/>
              <a:t>MAVEN dataset</a:t>
            </a:r>
          </a:p>
          <a:p>
            <a:pPr lvl="1"/>
            <a:r>
              <a:rPr lang="en-US" altLang="zh-CN" dirty="0"/>
              <a:t>Large scale</a:t>
            </a:r>
          </a:p>
          <a:p>
            <a:pPr lvl="1"/>
            <a:r>
              <a:rPr lang="en-US" altLang="zh-CN" dirty="0"/>
              <a:t>Human annotated</a:t>
            </a:r>
          </a:p>
          <a:p>
            <a:pPr lvl="1"/>
            <a:r>
              <a:rPr lang="en-US" altLang="zh-CN" dirty="0"/>
              <a:t>High coverage</a:t>
            </a:r>
          </a:p>
          <a:p>
            <a:r>
              <a:rPr lang="en-US" altLang="zh-CN" dirty="0"/>
              <a:t>Directions</a:t>
            </a:r>
          </a:p>
          <a:p>
            <a:pPr lvl="1"/>
            <a:r>
              <a:rPr lang="en-US" altLang="zh-CN" dirty="0"/>
              <a:t>Multiple events in one sentence</a:t>
            </a:r>
          </a:p>
          <a:p>
            <a:pPr lvl="1"/>
            <a:r>
              <a:rPr lang="en-US" altLang="zh-CN" dirty="0"/>
              <a:t>Long-tail types</a:t>
            </a:r>
          </a:p>
          <a:p>
            <a:pPr lvl="1"/>
            <a:r>
              <a:rPr lang="en-US" altLang="zh-CN" dirty="0"/>
              <a:t>Knowledge transfer</a:t>
            </a:r>
          </a:p>
          <a:p>
            <a:pPr lvl="1"/>
            <a:endParaRPr lang="zh-CN" altLang="en-US" dirty="0"/>
          </a:p>
        </p:txBody>
      </p:sp>
    </p:spTree>
    <p:extLst>
      <p:ext uri="{BB962C8B-B14F-4D97-AF65-F5344CB8AC3E}">
        <p14:creationId xmlns:p14="http://schemas.microsoft.com/office/powerpoint/2010/main" val="1017851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A27B-2D71-E045-9574-7210ACF4F36E}"/>
              </a:ext>
            </a:extLst>
          </p:cNvPr>
          <p:cNvSpPr>
            <a:spLocks noGrp="1"/>
          </p:cNvSpPr>
          <p:nvPr>
            <p:ph type="title"/>
          </p:nvPr>
        </p:nvSpPr>
        <p:spPr>
          <a:xfrm>
            <a:off x="838200" y="1747628"/>
            <a:ext cx="10515600" cy="1325563"/>
          </a:xfrm>
        </p:spPr>
        <p:txBody>
          <a:bodyPr>
            <a:normAutofit fontScale="90000"/>
          </a:bodyPr>
          <a:lstStyle/>
          <a:p>
            <a:pPr algn="ctr"/>
            <a:r>
              <a:rPr lang="en-US" altLang="zh-CN" b="1" dirty="0">
                <a:solidFill>
                  <a:srgbClr val="7030A0"/>
                </a:solidFill>
              </a:rPr>
              <a:t>Thanks</a:t>
            </a:r>
            <a:r>
              <a:rPr lang="zh-CN" altLang="en-US" b="1" dirty="0">
                <a:solidFill>
                  <a:srgbClr val="7030A0"/>
                </a:solidFill>
              </a:rPr>
              <a:t> </a:t>
            </a:r>
            <a:r>
              <a:rPr lang="en-US" altLang="zh-CN" b="1" dirty="0">
                <a:solidFill>
                  <a:srgbClr val="7030A0"/>
                </a:solidFill>
              </a:rPr>
              <a:t>for</a:t>
            </a:r>
            <a:r>
              <a:rPr lang="zh-CN" altLang="en-US" b="1" dirty="0">
                <a:solidFill>
                  <a:srgbClr val="7030A0"/>
                </a:solidFill>
              </a:rPr>
              <a:t> </a:t>
            </a:r>
            <a:r>
              <a:rPr lang="en-US" altLang="zh-CN" b="1" dirty="0">
                <a:solidFill>
                  <a:srgbClr val="7030A0"/>
                </a:solidFill>
              </a:rPr>
              <a:t>Listening!</a:t>
            </a:r>
            <a:br>
              <a:rPr lang="en-US" altLang="zh-CN" b="1" dirty="0">
                <a:solidFill>
                  <a:srgbClr val="7030A0"/>
                </a:solidFill>
              </a:rPr>
            </a:br>
            <a:br>
              <a:rPr lang="en-US" altLang="zh-CN" b="1" dirty="0">
                <a:solidFill>
                  <a:srgbClr val="7030A0"/>
                </a:solidFill>
              </a:rPr>
            </a:br>
            <a:r>
              <a:rPr lang="en-US" altLang="zh-CN" sz="1800" b="1" dirty="0">
                <a:solidFill>
                  <a:schemeClr val="tx1"/>
                </a:solidFill>
              </a:rPr>
              <a:t>Contact: </a:t>
            </a:r>
            <a:r>
              <a:rPr lang="en-US" altLang="zh-CN" sz="1800" b="0" dirty="0">
                <a:solidFill>
                  <a:schemeClr val="tx1"/>
                </a:solidFill>
              </a:rPr>
              <a:t>wangxz20@mails.tsinghua.edu.cn</a:t>
            </a:r>
            <a:endParaRPr lang="en-US" b="0" dirty="0">
              <a:solidFill>
                <a:schemeClr val="tx1"/>
              </a:solidFill>
            </a:endParaRPr>
          </a:p>
        </p:txBody>
      </p:sp>
      <p:grpSp>
        <p:nvGrpSpPr>
          <p:cNvPr id="10" name="组合 9">
            <a:extLst>
              <a:ext uri="{FF2B5EF4-FFF2-40B4-BE49-F238E27FC236}">
                <a16:creationId xmlns:a16="http://schemas.microsoft.com/office/drawing/2014/main" id="{DA644F1A-DB5A-7340-B5C7-4B0804C3BC9D}"/>
              </a:ext>
            </a:extLst>
          </p:cNvPr>
          <p:cNvGrpSpPr/>
          <p:nvPr/>
        </p:nvGrpSpPr>
        <p:grpSpPr>
          <a:xfrm>
            <a:off x="3267454" y="3738426"/>
            <a:ext cx="1857453" cy="2226784"/>
            <a:chOff x="2448152" y="3285134"/>
            <a:chExt cx="1857453" cy="2226784"/>
          </a:xfrm>
        </p:grpSpPr>
        <p:pic>
          <p:nvPicPr>
            <p:cNvPr id="4" name="图片 3">
              <a:extLst>
                <a:ext uri="{FF2B5EF4-FFF2-40B4-BE49-F238E27FC236}">
                  <a16:creationId xmlns:a16="http://schemas.microsoft.com/office/drawing/2014/main" id="{49713A41-3C36-8F4C-BB53-A45CAC86A147}"/>
                </a:ext>
              </a:extLst>
            </p:cNvPr>
            <p:cNvPicPr>
              <a:picLocks noChangeAspect="1"/>
            </p:cNvPicPr>
            <p:nvPr/>
          </p:nvPicPr>
          <p:blipFill>
            <a:blip r:embed="rId3"/>
            <a:stretch>
              <a:fillRect/>
            </a:stretch>
          </p:blipFill>
          <p:spPr>
            <a:xfrm>
              <a:off x="2448153" y="3285134"/>
              <a:ext cx="1857452" cy="1857452"/>
            </a:xfrm>
            <a:prstGeom prst="rect">
              <a:avLst/>
            </a:prstGeom>
          </p:spPr>
        </p:pic>
        <p:sp>
          <p:nvSpPr>
            <p:cNvPr id="7" name="文本框 6">
              <a:extLst>
                <a:ext uri="{FF2B5EF4-FFF2-40B4-BE49-F238E27FC236}">
                  <a16:creationId xmlns:a16="http://schemas.microsoft.com/office/drawing/2014/main" id="{482AF422-EE75-0444-B03E-F48D32F8D2E6}"/>
                </a:ext>
              </a:extLst>
            </p:cNvPr>
            <p:cNvSpPr txBox="1"/>
            <p:nvPr/>
          </p:nvSpPr>
          <p:spPr>
            <a:xfrm>
              <a:off x="2448152" y="5142586"/>
              <a:ext cx="1857452" cy="369332"/>
            </a:xfrm>
            <a:prstGeom prst="rect">
              <a:avLst/>
            </a:prstGeom>
            <a:noFill/>
          </p:spPr>
          <p:txBody>
            <a:bodyPr wrap="square" rtlCol="0">
              <a:spAutoFit/>
            </a:bodyPr>
            <a:lstStyle/>
            <a:p>
              <a:pPr algn="ctr"/>
              <a:r>
                <a:rPr kumimoji="1" lang="en-US" altLang="zh-CN" dirty="0"/>
                <a:t>Code</a:t>
              </a:r>
              <a:endParaRPr kumimoji="1" lang="zh-CN" altLang="en-US" dirty="0"/>
            </a:p>
          </p:txBody>
        </p:sp>
      </p:grpSp>
      <p:grpSp>
        <p:nvGrpSpPr>
          <p:cNvPr id="9" name="组合 8">
            <a:extLst>
              <a:ext uri="{FF2B5EF4-FFF2-40B4-BE49-F238E27FC236}">
                <a16:creationId xmlns:a16="http://schemas.microsoft.com/office/drawing/2014/main" id="{E62F81A4-7D3F-5249-9E27-D3920817EE3F}"/>
              </a:ext>
            </a:extLst>
          </p:cNvPr>
          <p:cNvGrpSpPr/>
          <p:nvPr/>
        </p:nvGrpSpPr>
        <p:grpSpPr>
          <a:xfrm>
            <a:off x="7067095" y="3738426"/>
            <a:ext cx="1857454" cy="2226784"/>
            <a:chOff x="7886395" y="3285134"/>
            <a:chExt cx="1857454" cy="2226784"/>
          </a:xfrm>
        </p:grpSpPr>
        <p:pic>
          <p:nvPicPr>
            <p:cNvPr id="6" name="图片 5">
              <a:extLst>
                <a:ext uri="{FF2B5EF4-FFF2-40B4-BE49-F238E27FC236}">
                  <a16:creationId xmlns:a16="http://schemas.microsoft.com/office/drawing/2014/main" id="{6268C74B-9373-3643-BF7F-E369C4B5F6E5}"/>
                </a:ext>
              </a:extLst>
            </p:cNvPr>
            <p:cNvPicPr>
              <a:picLocks noChangeAspect="1"/>
            </p:cNvPicPr>
            <p:nvPr/>
          </p:nvPicPr>
          <p:blipFill>
            <a:blip r:embed="rId4"/>
            <a:stretch>
              <a:fillRect/>
            </a:stretch>
          </p:blipFill>
          <p:spPr>
            <a:xfrm>
              <a:off x="7886397" y="3285134"/>
              <a:ext cx="1857452" cy="1857452"/>
            </a:xfrm>
            <a:prstGeom prst="rect">
              <a:avLst/>
            </a:prstGeom>
          </p:spPr>
        </p:pic>
        <p:sp>
          <p:nvSpPr>
            <p:cNvPr id="8" name="文本框 7">
              <a:extLst>
                <a:ext uri="{FF2B5EF4-FFF2-40B4-BE49-F238E27FC236}">
                  <a16:creationId xmlns:a16="http://schemas.microsoft.com/office/drawing/2014/main" id="{54E5D248-EB4F-4C42-846B-F7B83A522062}"/>
                </a:ext>
              </a:extLst>
            </p:cNvPr>
            <p:cNvSpPr txBox="1"/>
            <p:nvPr/>
          </p:nvSpPr>
          <p:spPr>
            <a:xfrm>
              <a:off x="7886395" y="5142586"/>
              <a:ext cx="1857452" cy="369332"/>
            </a:xfrm>
            <a:prstGeom prst="rect">
              <a:avLst/>
            </a:prstGeom>
            <a:noFill/>
          </p:spPr>
          <p:txBody>
            <a:bodyPr wrap="square" rtlCol="0">
              <a:spAutoFit/>
            </a:bodyPr>
            <a:lstStyle/>
            <a:p>
              <a:pPr algn="ctr"/>
              <a:r>
                <a:rPr kumimoji="1" lang="en-US" altLang="zh-CN" dirty="0" err="1"/>
                <a:t>CodaLab</a:t>
              </a:r>
              <a:endParaRPr kumimoji="1" lang="zh-CN" altLang="en-US" dirty="0"/>
            </a:p>
          </p:txBody>
        </p:sp>
      </p:grpSp>
    </p:spTree>
    <p:extLst>
      <p:ext uri="{BB962C8B-B14F-4D97-AF65-F5344CB8AC3E}">
        <p14:creationId xmlns:p14="http://schemas.microsoft.com/office/powerpoint/2010/main" val="88556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a:t>
            </a:r>
            <a:endParaRPr lang="en-US" dirty="0">
              <a:solidFill>
                <a:srgbClr val="7030A0"/>
              </a:solidFill>
            </a:endParaRPr>
          </a:p>
        </p:txBody>
      </p:sp>
      <p:sp>
        <p:nvSpPr>
          <p:cNvPr id="3" name="Content Placeholder 2"/>
          <p:cNvSpPr>
            <a:spLocks noGrp="1"/>
          </p:cNvSpPr>
          <p:nvPr>
            <p:ph idx="1"/>
          </p:nvPr>
        </p:nvSpPr>
        <p:spPr>
          <a:xfrm>
            <a:off x="152095" y="2741370"/>
            <a:ext cx="11887809" cy="687630"/>
          </a:xfrm>
        </p:spPr>
        <p:txBody>
          <a:bodyPr>
            <a:normAutofit fontScale="55000" lnSpcReduction="20000"/>
          </a:bodyPr>
          <a:lstStyle/>
          <a:p>
            <a:pPr marL="0" indent="0" algn="ctr">
              <a:buNone/>
            </a:pPr>
            <a:r>
              <a:rPr lang="en-US" altLang="zh-CN" sz="4700" dirty="0">
                <a:latin typeface="Arial Hebrew Scholar" pitchFamily="2" charset="-79"/>
                <a:cs typeface="Arial Hebrew Scholar" pitchFamily="2" charset="-79"/>
              </a:rPr>
              <a:t>Ludwig van Beethoven was </a:t>
            </a:r>
            <a:r>
              <a:rPr lang="en-US" altLang="zh-CN" sz="4700" dirty="0">
                <a:solidFill>
                  <a:srgbClr val="FF0000"/>
                </a:solidFill>
                <a:latin typeface="Arial Hebrew Scholar" pitchFamily="2" charset="-79"/>
                <a:cs typeface="Arial Hebrew Scholar" pitchFamily="2" charset="-79"/>
              </a:rPr>
              <a:t>born</a:t>
            </a:r>
            <a:r>
              <a:rPr lang="en-US" altLang="zh-CN" sz="4700" dirty="0">
                <a:latin typeface="Arial Hebrew Scholar" pitchFamily="2" charset="-79"/>
                <a:cs typeface="Arial Hebrew Scholar" pitchFamily="2" charset="-79"/>
              </a:rPr>
              <a:t> in Bonn and </a:t>
            </a:r>
            <a:r>
              <a:rPr lang="en-US" altLang="zh-CN" sz="4700" dirty="0">
                <a:solidFill>
                  <a:srgbClr val="0070C0"/>
                </a:solidFill>
                <a:latin typeface="Arial Hebrew Scholar" pitchFamily="2" charset="-79"/>
                <a:cs typeface="Arial Hebrew Scholar" pitchFamily="2" charset="-79"/>
              </a:rPr>
              <a:t>baptized</a:t>
            </a:r>
            <a:r>
              <a:rPr lang="en-US" altLang="zh-CN" sz="4700" dirty="0">
                <a:latin typeface="Arial Hebrew Scholar" pitchFamily="2" charset="-79"/>
                <a:cs typeface="Arial Hebrew Scholar" pitchFamily="2" charset="-79"/>
              </a:rPr>
              <a:t> on 17 December, 1770.</a:t>
            </a:r>
          </a:p>
          <a:p>
            <a:endParaRPr lang="en-US" altLang="zh-CN" dirty="0"/>
          </a:p>
          <a:p>
            <a:pPr marL="0" indent="0">
              <a:buNone/>
            </a:pPr>
            <a:endParaRPr lang="en-US" altLang="zh-CN" dirty="0"/>
          </a:p>
          <a:p>
            <a:endParaRPr lang="en-US" altLang="zh-CN" dirty="0"/>
          </a:p>
          <a:p>
            <a:endParaRPr lang="en-US" altLang="zh-CN" dirty="0"/>
          </a:p>
          <a:p>
            <a:endParaRPr lang="en-US" altLang="zh-CN" dirty="0"/>
          </a:p>
          <a:p>
            <a:pPr lvl="1"/>
            <a:endParaRPr lang="en-US" altLang="zh-CN" dirty="0"/>
          </a:p>
          <a:p>
            <a:endParaRPr lang="en-US" altLang="zh-CN" dirty="0"/>
          </a:p>
          <a:p>
            <a:pPr lvl="1"/>
            <a:endParaRPr lang="en-US" dirty="0"/>
          </a:p>
        </p:txBody>
      </p:sp>
      <p:sp>
        <p:nvSpPr>
          <p:cNvPr id="15" name="下箭头 14">
            <a:extLst>
              <a:ext uri="{FF2B5EF4-FFF2-40B4-BE49-F238E27FC236}">
                <a16:creationId xmlns:a16="http://schemas.microsoft.com/office/drawing/2014/main" id="{F626BA24-BECA-8A4B-AEAA-2A9CD8DF3DDE}"/>
              </a:ext>
            </a:extLst>
          </p:cNvPr>
          <p:cNvSpPr/>
          <p:nvPr/>
        </p:nvSpPr>
        <p:spPr>
          <a:xfrm>
            <a:off x="4640580" y="3208020"/>
            <a:ext cx="441960" cy="975360"/>
          </a:xfrm>
          <a:prstGeom prst="down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16" name="下箭头 15">
            <a:extLst>
              <a:ext uri="{FF2B5EF4-FFF2-40B4-BE49-F238E27FC236}">
                <a16:creationId xmlns:a16="http://schemas.microsoft.com/office/drawing/2014/main" id="{364D46A8-5A26-A840-B47B-F27E1925B2C1}"/>
              </a:ext>
            </a:extLst>
          </p:cNvPr>
          <p:cNvSpPr/>
          <p:nvPr/>
        </p:nvSpPr>
        <p:spPr>
          <a:xfrm>
            <a:off x="7475220" y="3208020"/>
            <a:ext cx="441960" cy="975360"/>
          </a:xfrm>
          <a:prstGeom prst="downArrow">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17" name="文本框 16">
            <a:extLst>
              <a:ext uri="{FF2B5EF4-FFF2-40B4-BE49-F238E27FC236}">
                <a16:creationId xmlns:a16="http://schemas.microsoft.com/office/drawing/2014/main" id="{B2F4F08B-0F87-0049-B2A2-6C3A5DA43263}"/>
              </a:ext>
            </a:extLst>
          </p:cNvPr>
          <p:cNvSpPr txBox="1"/>
          <p:nvPr/>
        </p:nvSpPr>
        <p:spPr>
          <a:xfrm>
            <a:off x="4046220" y="4183379"/>
            <a:ext cx="217932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FF0000"/>
                </a:solidFill>
                <a:latin typeface="Arial Hebrew" pitchFamily="2" charset="-79"/>
                <a:cs typeface="Arial Hebrew" pitchFamily="2" charset="-79"/>
              </a:rPr>
              <a:t>Birth</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
        <p:nvSpPr>
          <p:cNvPr id="18" name="文本框 17">
            <a:extLst>
              <a:ext uri="{FF2B5EF4-FFF2-40B4-BE49-F238E27FC236}">
                <a16:creationId xmlns:a16="http://schemas.microsoft.com/office/drawing/2014/main" id="{3219592C-0B50-B943-A2D2-895C6DD6C6C6}"/>
              </a:ext>
            </a:extLst>
          </p:cNvPr>
          <p:cNvSpPr txBox="1"/>
          <p:nvPr/>
        </p:nvSpPr>
        <p:spPr>
          <a:xfrm>
            <a:off x="6736080" y="4183380"/>
            <a:ext cx="2750820" cy="461665"/>
          </a:xfrm>
          <a:prstGeom prst="rect">
            <a:avLst/>
          </a:prstGeom>
          <a:noFill/>
        </p:spPr>
        <p:txBody>
          <a:bodyPr wrap="square" rtlCol="0">
            <a:spAutoFit/>
          </a:bodyPr>
          <a:lstStyle/>
          <a:p>
            <a:r>
              <a:rPr kumimoji="1" lang="en-US" altLang="zh-CN" sz="2400" dirty="0">
                <a:latin typeface="Arial Hebrew" pitchFamily="2" charset="-79"/>
                <a:cs typeface="Arial Hebrew" pitchFamily="2" charset="-79"/>
              </a:rPr>
              <a:t>A</a:t>
            </a:r>
            <a:r>
              <a:rPr kumimoji="1" lang="zh-CN" altLang="en-US" sz="2400" dirty="0">
                <a:latin typeface="Arial Hebrew" pitchFamily="2" charset="-79"/>
                <a:cs typeface="Arial Hebrew" pitchFamily="2" charset="-79"/>
              </a:rPr>
              <a:t> </a:t>
            </a:r>
            <a:r>
              <a:rPr kumimoji="1" lang="en-US" altLang="zh-CN" sz="2400" dirty="0">
                <a:latin typeface="Arial Hebrew" pitchFamily="2" charset="-79"/>
                <a:cs typeface="Arial Hebrew" pitchFamily="2" charset="-79"/>
              </a:rPr>
              <a:t>“</a:t>
            </a:r>
            <a:r>
              <a:rPr kumimoji="1" lang="en-US" altLang="zh-CN" sz="2400" dirty="0">
                <a:solidFill>
                  <a:srgbClr val="0070C0"/>
                </a:solidFill>
                <a:latin typeface="Arial Hebrew" pitchFamily="2" charset="-79"/>
                <a:cs typeface="Arial Hebrew" pitchFamily="2" charset="-79"/>
              </a:rPr>
              <a:t>Baptism</a:t>
            </a:r>
            <a:r>
              <a:rPr kumimoji="1" lang="en-US" altLang="zh-CN" sz="2400" dirty="0">
                <a:latin typeface="Arial Hebrew" pitchFamily="2" charset="-79"/>
                <a:cs typeface="Arial Hebrew" pitchFamily="2" charset="-79"/>
              </a:rPr>
              <a:t>” event.</a:t>
            </a:r>
            <a:endParaRPr kumimoji="1" lang="zh-CN" altLang="en-US" sz="2400" dirty="0">
              <a:latin typeface="Arial Hebrew" pitchFamily="2" charset="-79"/>
              <a:cs typeface="Arial Hebrew" pitchFamily="2" charset="-79"/>
            </a:endParaRPr>
          </a:p>
        </p:txBody>
      </p:sp>
    </p:spTree>
    <p:extLst>
      <p:ext uri="{BB962C8B-B14F-4D97-AF65-F5344CB8AC3E}">
        <p14:creationId xmlns:p14="http://schemas.microsoft.com/office/powerpoint/2010/main" val="267836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sp>
        <p:nvSpPr>
          <p:cNvPr id="8" name="内容占位符 7">
            <a:extLst>
              <a:ext uri="{FF2B5EF4-FFF2-40B4-BE49-F238E27FC236}">
                <a16:creationId xmlns:a16="http://schemas.microsoft.com/office/drawing/2014/main" id="{A1C611EF-F960-3345-8B7E-E32084326A2C}"/>
              </a:ext>
            </a:extLst>
          </p:cNvPr>
          <p:cNvSpPr>
            <a:spLocks noGrp="1"/>
          </p:cNvSpPr>
          <p:nvPr>
            <p:ph idx="1"/>
          </p:nvPr>
        </p:nvSpPr>
        <p:spPr/>
        <p:txBody>
          <a:bodyPr/>
          <a:lstStyle/>
          <a:p>
            <a:r>
              <a:rPr lang="en-US" altLang="zh-CN" dirty="0"/>
              <a:t>Data scarcity</a:t>
            </a:r>
          </a:p>
          <a:p>
            <a:r>
              <a:rPr lang="en-US" altLang="zh-CN" dirty="0"/>
              <a:t>Low coverage</a:t>
            </a:r>
            <a:endParaRPr lang="zh-CN" altLang="en-US" dirty="0"/>
          </a:p>
        </p:txBody>
      </p:sp>
    </p:spTree>
    <p:extLst>
      <p:ext uri="{BB962C8B-B14F-4D97-AF65-F5344CB8AC3E}">
        <p14:creationId xmlns:p14="http://schemas.microsoft.com/office/powerpoint/2010/main" val="1049189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pic>
        <p:nvPicPr>
          <p:cNvPr id="6" name="内容占位符 5">
            <a:extLst>
              <a:ext uri="{FF2B5EF4-FFF2-40B4-BE49-F238E27FC236}">
                <a16:creationId xmlns:a16="http://schemas.microsoft.com/office/drawing/2014/main" id="{F4AB8679-A6DB-8B4B-8901-08A24CDE3A32}"/>
              </a:ext>
            </a:extLst>
          </p:cNvPr>
          <p:cNvPicPr>
            <a:picLocks noGrp="1" noChangeAspect="1"/>
          </p:cNvPicPr>
          <p:nvPr>
            <p:ph idx="1"/>
          </p:nvPr>
        </p:nvPicPr>
        <p:blipFill>
          <a:blip r:embed="rId3"/>
          <a:stretch>
            <a:fillRect/>
          </a:stretch>
        </p:blipFill>
        <p:spPr>
          <a:xfrm>
            <a:off x="1766297" y="1482157"/>
            <a:ext cx="8659406" cy="4668549"/>
          </a:xfrm>
          <a:prstGeom prst="rect">
            <a:avLst/>
          </a:prstGeom>
        </p:spPr>
      </p:pic>
      <p:sp>
        <p:nvSpPr>
          <p:cNvPr id="3" name="文本框 2">
            <a:extLst>
              <a:ext uri="{FF2B5EF4-FFF2-40B4-BE49-F238E27FC236}">
                <a16:creationId xmlns:a16="http://schemas.microsoft.com/office/drawing/2014/main" id="{F46997E3-52FE-F54C-BD9F-EE717CE6EA9A}"/>
              </a:ext>
            </a:extLst>
          </p:cNvPr>
          <p:cNvSpPr txBox="1"/>
          <p:nvPr/>
        </p:nvSpPr>
        <p:spPr>
          <a:xfrm>
            <a:off x="1797538" y="6283569"/>
            <a:ext cx="8667262" cy="369332"/>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Statistics of the most widely-used ACE 2005 English dataset.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D4FD545-AECD-E44F-8DE0-610AFCDE72A2}"/>
              </a:ext>
            </a:extLst>
          </p:cNvPr>
          <p:cNvSpPr txBox="1"/>
          <p:nvPr/>
        </p:nvSpPr>
        <p:spPr>
          <a:xfrm>
            <a:off x="8964245" y="1487205"/>
            <a:ext cx="2696308" cy="1015663"/>
          </a:xfrm>
          <a:prstGeom prst="rect">
            <a:avLst/>
          </a:prstGeom>
          <a:noFill/>
        </p:spPr>
        <p:txBody>
          <a:bodyPr wrap="square" rtlCol="0">
            <a:spAutoFit/>
          </a:bodyPr>
          <a:lstStyle/>
          <a:p>
            <a:r>
              <a:rPr kumimoji="1" lang="en-US" altLang="zh-CN" sz="2000" b="1" dirty="0">
                <a:latin typeface="Helvetica" pitchFamily="2" charset="0"/>
              </a:rPr>
              <a:t>599 documents</a:t>
            </a:r>
          </a:p>
          <a:p>
            <a:r>
              <a:rPr kumimoji="1" lang="en-US" altLang="zh-CN" sz="2000" b="1" dirty="0">
                <a:latin typeface="Helvetica" pitchFamily="2" charset="0"/>
              </a:rPr>
              <a:t>5,349 events</a:t>
            </a:r>
          </a:p>
          <a:p>
            <a:r>
              <a:rPr kumimoji="1" lang="en-US" altLang="zh-CN" sz="2000" b="1" dirty="0">
                <a:latin typeface="Helvetica" pitchFamily="2" charset="0"/>
              </a:rPr>
              <a:t>33 event types</a:t>
            </a:r>
            <a:endParaRPr kumimoji="1" lang="zh-CN" altLang="en-US" sz="2000" b="1" dirty="0">
              <a:latin typeface="Helvetica" pitchFamily="2" charset="0"/>
            </a:endParaRPr>
          </a:p>
        </p:txBody>
      </p:sp>
    </p:spTree>
    <p:extLst>
      <p:ext uri="{BB962C8B-B14F-4D97-AF65-F5344CB8AC3E}">
        <p14:creationId xmlns:p14="http://schemas.microsoft.com/office/powerpoint/2010/main" val="269823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pic>
        <p:nvPicPr>
          <p:cNvPr id="6" name="内容占位符 5">
            <a:extLst>
              <a:ext uri="{FF2B5EF4-FFF2-40B4-BE49-F238E27FC236}">
                <a16:creationId xmlns:a16="http://schemas.microsoft.com/office/drawing/2014/main" id="{F4AB8679-A6DB-8B4B-8901-08A24CDE3A32}"/>
              </a:ext>
            </a:extLst>
          </p:cNvPr>
          <p:cNvPicPr>
            <a:picLocks noGrp="1" noChangeAspect="1"/>
          </p:cNvPicPr>
          <p:nvPr>
            <p:ph idx="1"/>
          </p:nvPr>
        </p:nvPicPr>
        <p:blipFill>
          <a:blip r:embed="rId3"/>
          <a:stretch>
            <a:fillRect/>
          </a:stretch>
        </p:blipFill>
        <p:spPr>
          <a:xfrm>
            <a:off x="1766297" y="1482157"/>
            <a:ext cx="8659406" cy="4668549"/>
          </a:xfrm>
          <a:prstGeom prst="rect">
            <a:avLst/>
          </a:prstGeom>
        </p:spPr>
      </p:pic>
      <p:sp>
        <p:nvSpPr>
          <p:cNvPr id="3" name="文本框 2">
            <a:extLst>
              <a:ext uri="{FF2B5EF4-FFF2-40B4-BE49-F238E27FC236}">
                <a16:creationId xmlns:a16="http://schemas.microsoft.com/office/drawing/2014/main" id="{F46997E3-52FE-F54C-BD9F-EE717CE6EA9A}"/>
              </a:ext>
            </a:extLst>
          </p:cNvPr>
          <p:cNvSpPr txBox="1"/>
          <p:nvPr/>
        </p:nvSpPr>
        <p:spPr>
          <a:xfrm>
            <a:off x="1797538" y="6283569"/>
            <a:ext cx="8667262" cy="369332"/>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Statistics of the most widely-used ACE 2005 English dataset.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D4FD545-AECD-E44F-8DE0-610AFCDE72A2}"/>
              </a:ext>
            </a:extLst>
          </p:cNvPr>
          <p:cNvSpPr txBox="1"/>
          <p:nvPr/>
        </p:nvSpPr>
        <p:spPr>
          <a:xfrm>
            <a:off x="8964245" y="1487205"/>
            <a:ext cx="2696308" cy="1015663"/>
          </a:xfrm>
          <a:prstGeom prst="rect">
            <a:avLst/>
          </a:prstGeom>
          <a:noFill/>
        </p:spPr>
        <p:txBody>
          <a:bodyPr wrap="square" rtlCol="0">
            <a:spAutoFit/>
          </a:bodyPr>
          <a:lstStyle/>
          <a:p>
            <a:r>
              <a:rPr kumimoji="1" lang="en-US" altLang="zh-CN" sz="2000" b="1" dirty="0">
                <a:solidFill>
                  <a:srgbClr val="FF0000"/>
                </a:solidFill>
                <a:latin typeface="Helvetica" pitchFamily="2" charset="0"/>
              </a:rPr>
              <a:t>599 documents</a:t>
            </a:r>
          </a:p>
          <a:p>
            <a:r>
              <a:rPr kumimoji="1" lang="en-US" altLang="zh-CN" sz="2000" b="1" dirty="0">
                <a:solidFill>
                  <a:srgbClr val="FF0000"/>
                </a:solidFill>
                <a:latin typeface="Helvetica" pitchFamily="2" charset="0"/>
              </a:rPr>
              <a:t>5,349 events</a:t>
            </a:r>
          </a:p>
          <a:p>
            <a:r>
              <a:rPr kumimoji="1" lang="en-US" altLang="zh-CN" sz="2000" b="1" dirty="0">
                <a:latin typeface="Helvetica" pitchFamily="2" charset="0"/>
              </a:rPr>
              <a:t>33 event types</a:t>
            </a:r>
            <a:endParaRPr kumimoji="1" lang="zh-CN" altLang="en-US" sz="2000" b="1" dirty="0">
              <a:latin typeface="Helvetica" pitchFamily="2" charset="0"/>
            </a:endParaRPr>
          </a:p>
        </p:txBody>
      </p:sp>
    </p:spTree>
    <p:extLst>
      <p:ext uri="{BB962C8B-B14F-4D97-AF65-F5344CB8AC3E}">
        <p14:creationId xmlns:p14="http://schemas.microsoft.com/office/powerpoint/2010/main" val="382350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pic>
        <p:nvPicPr>
          <p:cNvPr id="6" name="内容占位符 5">
            <a:extLst>
              <a:ext uri="{FF2B5EF4-FFF2-40B4-BE49-F238E27FC236}">
                <a16:creationId xmlns:a16="http://schemas.microsoft.com/office/drawing/2014/main" id="{F4AB8679-A6DB-8B4B-8901-08A24CDE3A32}"/>
              </a:ext>
            </a:extLst>
          </p:cNvPr>
          <p:cNvPicPr>
            <a:picLocks noGrp="1" noChangeAspect="1"/>
          </p:cNvPicPr>
          <p:nvPr>
            <p:ph idx="1"/>
          </p:nvPr>
        </p:nvPicPr>
        <p:blipFill>
          <a:blip r:embed="rId3"/>
          <a:stretch>
            <a:fillRect/>
          </a:stretch>
        </p:blipFill>
        <p:spPr>
          <a:xfrm>
            <a:off x="1766297" y="1482157"/>
            <a:ext cx="8659406" cy="4668549"/>
          </a:xfrm>
          <a:prstGeom prst="rect">
            <a:avLst/>
          </a:prstGeom>
        </p:spPr>
      </p:pic>
      <p:sp>
        <p:nvSpPr>
          <p:cNvPr id="3" name="文本框 2">
            <a:extLst>
              <a:ext uri="{FF2B5EF4-FFF2-40B4-BE49-F238E27FC236}">
                <a16:creationId xmlns:a16="http://schemas.microsoft.com/office/drawing/2014/main" id="{F46997E3-52FE-F54C-BD9F-EE717CE6EA9A}"/>
              </a:ext>
            </a:extLst>
          </p:cNvPr>
          <p:cNvSpPr txBox="1"/>
          <p:nvPr/>
        </p:nvSpPr>
        <p:spPr>
          <a:xfrm>
            <a:off x="1797538" y="6283569"/>
            <a:ext cx="8667262" cy="369332"/>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Statistics of the most widely-used ACE 2005 English dataset.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D4FD545-AECD-E44F-8DE0-610AFCDE72A2}"/>
              </a:ext>
            </a:extLst>
          </p:cNvPr>
          <p:cNvSpPr txBox="1"/>
          <p:nvPr/>
        </p:nvSpPr>
        <p:spPr>
          <a:xfrm>
            <a:off x="8964245" y="1487205"/>
            <a:ext cx="2696308" cy="1015663"/>
          </a:xfrm>
          <a:prstGeom prst="rect">
            <a:avLst/>
          </a:prstGeom>
          <a:noFill/>
        </p:spPr>
        <p:txBody>
          <a:bodyPr wrap="square" rtlCol="0">
            <a:spAutoFit/>
          </a:bodyPr>
          <a:lstStyle/>
          <a:p>
            <a:r>
              <a:rPr kumimoji="1" lang="en-US" altLang="zh-CN" sz="2000" b="1" dirty="0">
                <a:latin typeface="Helvetica" pitchFamily="2" charset="0"/>
              </a:rPr>
              <a:t>599 documents</a:t>
            </a:r>
          </a:p>
          <a:p>
            <a:r>
              <a:rPr kumimoji="1" lang="en-US" altLang="zh-CN" sz="2000" b="1" dirty="0">
                <a:latin typeface="Helvetica" pitchFamily="2" charset="0"/>
              </a:rPr>
              <a:t>5,349 events</a:t>
            </a:r>
          </a:p>
          <a:p>
            <a:r>
              <a:rPr kumimoji="1" lang="en-US" altLang="zh-CN" sz="2000" b="1" dirty="0">
                <a:solidFill>
                  <a:srgbClr val="FF0000"/>
                </a:solidFill>
                <a:latin typeface="Helvetica" pitchFamily="2" charset="0"/>
              </a:rPr>
              <a:t>33 event types</a:t>
            </a:r>
            <a:endParaRPr kumimoji="1" lang="zh-CN" altLang="en-US" sz="2000" b="1" dirty="0">
              <a:solidFill>
                <a:srgbClr val="FF0000"/>
              </a:solidFill>
              <a:latin typeface="Helvetica" pitchFamily="2" charset="0"/>
            </a:endParaRPr>
          </a:p>
        </p:txBody>
      </p:sp>
    </p:spTree>
    <p:extLst>
      <p:ext uri="{BB962C8B-B14F-4D97-AF65-F5344CB8AC3E}">
        <p14:creationId xmlns:p14="http://schemas.microsoft.com/office/powerpoint/2010/main" val="13641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Event</a:t>
            </a:r>
            <a:r>
              <a:rPr lang="zh-CN" altLang="en-US" dirty="0">
                <a:solidFill>
                  <a:srgbClr val="7030A0"/>
                </a:solidFill>
              </a:rPr>
              <a:t> </a:t>
            </a:r>
            <a:r>
              <a:rPr lang="en-US" altLang="zh-CN" dirty="0">
                <a:solidFill>
                  <a:srgbClr val="7030A0"/>
                </a:solidFill>
              </a:rPr>
              <a:t>Detection Dataset</a:t>
            </a:r>
            <a:endParaRPr lang="en-US" dirty="0">
              <a:solidFill>
                <a:srgbClr val="7030A0"/>
              </a:solidFill>
            </a:endParaRPr>
          </a:p>
        </p:txBody>
      </p:sp>
      <p:pic>
        <p:nvPicPr>
          <p:cNvPr id="6" name="内容占位符 5">
            <a:extLst>
              <a:ext uri="{FF2B5EF4-FFF2-40B4-BE49-F238E27FC236}">
                <a16:creationId xmlns:a16="http://schemas.microsoft.com/office/drawing/2014/main" id="{F4AB8679-A6DB-8B4B-8901-08A24CDE3A32}"/>
              </a:ext>
            </a:extLst>
          </p:cNvPr>
          <p:cNvPicPr>
            <a:picLocks noGrp="1" noChangeAspect="1"/>
          </p:cNvPicPr>
          <p:nvPr>
            <p:ph idx="1"/>
          </p:nvPr>
        </p:nvPicPr>
        <p:blipFill>
          <a:blip r:embed="rId3"/>
          <a:stretch>
            <a:fillRect/>
          </a:stretch>
        </p:blipFill>
        <p:spPr>
          <a:xfrm>
            <a:off x="1766297" y="1482157"/>
            <a:ext cx="8659406" cy="4668549"/>
          </a:xfrm>
          <a:prstGeom prst="rect">
            <a:avLst/>
          </a:prstGeom>
        </p:spPr>
      </p:pic>
      <p:sp>
        <p:nvSpPr>
          <p:cNvPr id="3" name="文本框 2">
            <a:extLst>
              <a:ext uri="{FF2B5EF4-FFF2-40B4-BE49-F238E27FC236}">
                <a16:creationId xmlns:a16="http://schemas.microsoft.com/office/drawing/2014/main" id="{F46997E3-52FE-F54C-BD9F-EE717CE6EA9A}"/>
              </a:ext>
            </a:extLst>
          </p:cNvPr>
          <p:cNvSpPr txBox="1"/>
          <p:nvPr/>
        </p:nvSpPr>
        <p:spPr>
          <a:xfrm>
            <a:off x="1797538" y="6283569"/>
            <a:ext cx="8667262" cy="369332"/>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Statistics of the most widely-used ACE 2005 English dataset.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D4FD545-AECD-E44F-8DE0-610AFCDE72A2}"/>
              </a:ext>
            </a:extLst>
          </p:cNvPr>
          <p:cNvSpPr txBox="1"/>
          <p:nvPr/>
        </p:nvSpPr>
        <p:spPr>
          <a:xfrm>
            <a:off x="8964245" y="1487205"/>
            <a:ext cx="2696308" cy="1015663"/>
          </a:xfrm>
          <a:prstGeom prst="rect">
            <a:avLst/>
          </a:prstGeom>
          <a:noFill/>
        </p:spPr>
        <p:txBody>
          <a:bodyPr wrap="square" rtlCol="0">
            <a:spAutoFit/>
          </a:bodyPr>
          <a:lstStyle/>
          <a:p>
            <a:r>
              <a:rPr kumimoji="1" lang="en-US" altLang="zh-CN" sz="2000" b="1" dirty="0">
                <a:latin typeface="Helvetica" pitchFamily="2" charset="0"/>
              </a:rPr>
              <a:t>599 documents</a:t>
            </a:r>
          </a:p>
          <a:p>
            <a:r>
              <a:rPr kumimoji="1" lang="en-US" altLang="zh-CN" sz="2000" b="1" dirty="0">
                <a:latin typeface="Helvetica" pitchFamily="2" charset="0"/>
              </a:rPr>
              <a:t>5,349 events</a:t>
            </a:r>
          </a:p>
          <a:p>
            <a:r>
              <a:rPr kumimoji="1" lang="en-US" altLang="zh-CN" sz="2000" b="1" dirty="0">
                <a:latin typeface="Helvetica" pitchFamily="2" charset="0"/>
              </a:rPr>
              <a:t>33 event types</a:t>
            </a:r>
            <a:endParaRPr kumimoji="1" lang="zh-CN" altLang="en-US" sz="2000" b="1" dirty="0">
              <a:latin typeface="Helvetica" pitchFamily="2" charset="0"/>
            </a:endParaRPr>
          </a:p>
        </p:txBody>
      </p:sp>
      <p:sp>
        <p:nvSpPr>
          <p:cNvPr id="7" name="矩形 6">
            <a:extLst>
              <a:ext uri="{FF2B5EF4-FFF2-40B4-BE49-F238E27FC236}">
                <a16:creationId xmlns:a16="http://schemas.microsoft.com/office/drawing/2014/main" id="{70D13FF1-143C-5648-B610-F5164E38D3E9}"/>
              </a:ext>
            </a:extLst>
          </p:cNvPr>
          <p:cNvSpPr/>
          <p:nvPr/>
        </p:nvSpPr>
        <p:spPr>
          <a:xfrm>
            <a:off x="5634892" y="5720862"/>
            <a:ext cx="4790811" cy="351692"/>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4575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7876</TotalTime>
  <Words>1915</Words>
  <Application>Microsoft Macintosh PowerPoint</Application>
  <PresentationFormat>宽屏</PresentationFormat>
  <Paragraphs>185</Paragraphs>
  <Slides>32</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Arial</vt:lpstr>
      <vt:lpstr>Arial Hebrew</vt:lpstr>
      <vt:lpstr>Arial Hebrew Scholar</vt:lpstr>
      <vt:lpstr>Calibri</vt:lpstr>
      <vt:lpstr>Calibri Light</vt:lpstr>
      <vt:lpstr>Helvetica</vt:lpstr>
      <vt:lpstr>Office Theme</vt:lpstr>
      <vt:lpstr>MAVEN: A Massive General Domain Event Detection Dataset</vt:lpstr>
      <vt:lpstr>Event Detection</vt:lpstr>
      <vt:lpstr>Event Detection</vt:lpstr>
      <vt:lpstr>Event Detection</vt:lpstr>
      <vt:lpstr>Event Detection Dataset</vt:lpstr>
      <vt:lpstr>Event Detection Dataset</vt:lpstr>
      <vt:lpstr>Event Detection Dataset</vt:lpstr>
      <vt:lpstr>Event Detection Dataset</vt:lpstr>
      <vt:lpstr>Event Detection Dataset</vt:lpstr>
      <vt:lpstr>Event Detection Dataset</vt:lpstr>
      <vt:lpstr>MAVEN</vt:lpstr>
      <vt:lpstr>Massive</vt:lpstr>
      <vt:lpstr>Massive, General</vt:lpstr>
      <vt:lpstr>Data Collection</vt:lpstr>
      <vt:lpstr>Data Collection</vt:lpstr>
      <vt:lpstr>Data Collection</vt:lpstr>
      <vt:lpstr>Hierarchical Event Type Schema</vt:lpstr>
      <vt:lpstr>Data Distribution</vt:lpstr>
      <vt:lpstr>Multiple Events in One Sentence</vt:lpstr>
      <vt:lpstr>Multiple Events in One Sentence</vt:lpstr>
      <vt:lpstr>Experiments</vt:lpstr>
      <vt:lpstr>Experiments</vt:lpstr>
      <vt:lpstr>Experiments</vt:lpstr>
      <vt:lpstr>Effect of Data Size and #Event Types</vt:lpstr>
      <vt:lpstr>Effect of Data Size and #Event Types</vt:lpstr>
      <vt:lpstr>Transferability</vt:lpstr>
      <vt:lpstr>Error Analysis</vt:lpstr>
      <vt:lpstr>Error Analysis</vt:lpstr>
      <vt:lpstr>Error Analysis</vt:lpstr>
      <vt:lpstr>Error Analysis</vt:lpstr>
      <vt:lpstr>Summary</vt:lpstr>
      <vt:lpstr>Thanks for Listening!  Contact: wangxz20@mails.tsinghua.edu.cn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SDM’19 Workshop on Deep Learning for Graphs</dc:title>
  <dc:creator>jian tang</dc:creator>
  <cp:lastModifiedBy>Wang Xiaozhi</cp:lastModifiedBy>
  <cp:revision>126</cp:revision>
  <dcterms:created xsi:type="dcterms:W3CDTF">2019-05-04T01:17:58Z</dcterms:created>
  <dcterms:modified xsi:type="dcterms:W3CDTF">2020-10-26T15:45:27Z</dcterms:modified>
</cp:coreProperties>
</file>